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9" r:id="rId2"/>
  </p:sldMasterIdLst>
  <p:notesMasterIdLst>
    <p:notesMasterId r:id="rId74"/>
  </p:notesMasterIdLst>
  <p:sldIdLst>
    <p:sldId id="256" r:id="rId3"/>
    <p:sldId id="1285" r:id="rId4"/>
    <p:sldId id="353" r:id="rId5"/>
    <p:sldId id="1399" r:id="rId6"/>
    <p:sldId id="1400" r:id="rId7"/>
    <p:sldId id="1277" r:id="rId8"/>
    <p:sldId id="1401" r:id="rId9"/>
    <p:sldId id="1403" r:id="rId10"/>
    <p:sldId id="1404" r:id="rId11"/>
    <p:sldId id="1405" r:id="rId12"/>
    <p:sldId id="1406" r:id="rId13"/>
    <p:sldId id="1402" r:id="rId14"/>
    <p:sldId id="1303" r:id="rId15"/>
    <p:sldId id="1305" r:id="rId16"/>
    <p:sldId id="1307" r:id="rId17"/>
    <p:sldId id="1445" r:id="rId18"/>
    <p:sldId id="1309" r:id="rId19"/>
    <p:sldId id="1310" r:id="rId20"/>
    <p:sldId id="1311" r:id="rId21"/>
    <p:sldId id="1312" r:id="rId22"/>
    <p:sldId id="1326" r:id="rId23"/>
    <p:sldId id="257" r:id="rId24"/>
    <p:sldId id="259" r:id="rId25"/>
    <p:sldId id="260" r:id="rId26"/>
    <p:sldId id="261" r:id="rId27"/>
    <p:sldId id="262" r:id="rId28"/>
    <p:sldId id="263" r:id="rId29"/>
    <p:sldId id="265" r:id="rId30"/>
    <p:sldId id="264" r:id="rId31"/>
    <p:sldId id="266" r:id="rId32"/>
    <p:sldId id="267" r:id="rId33"/>
    <p:sldId id="268" r:id="rId34"/>
    <p:sldId id="269" r:id="rId35"/>
    <p:sldId id="270" r:id="rId36"/>
    <p:sldId id="1333" r:id="rId37"/>
    <p:sldId id="298" r:id="rId38"/>
    <p:sldId id="290" r:id="rId39"/>
    <p:sldId id="292" r:id="rId40"/>
    <p:sldId id="291" r:id="rId41"/>
    <p:sldId id="293" r:id="rId42"/>
    <p:sldId id="1396" r:id="rId43"/>
    <p:sldId id="339" r:id="rId44"/>
    <p:sldId id="1337" r:id="rId45"/>
    <p:sldId id="1415" r:id="rId46"/>
    <p:sldId id="1416" r:id="rId47"/>
    <p:sldId id="1417" r:id="rId48"/>
    <p:sldId id="1421" r:id="rId49"/>
    <p:sldId id="1419" r:id="rId50"/>
    <p:sldId id="1420" r:id="rId51"/>
    <p:sldId id="1422" r:id="rId52"/>
    <p:sldId id="1424" r:id="rId53"/>
    <p:sldId id="1425" r:id="rId54"/>
    <p:sldId id="1428" r:id="rId55"/>
    <p:sldId id="1426" r:id="rId56"/>
    <p:sldId id="1427" r:id="rId57"/>
    <p:sldId id="1430" r:id="rId58"/>
    <p:sldId id="1429" r:id="rId59"/>
    <p:sldId id="1431" r:id="rId60"/>
    <p:sldId id="1433" r:id="rId61"/>
    <p:sldId id="1444" r:id="rId62"/>
    <p:sldId id="1434" r:id="rId63"/>
    <p:sldId id="1437" r:id="rId64"/>
    <p:sldId id="1438" r:id="rId65"/>
    <p:sldId id="1439" r:id="rId66"/>
    <p:sldId id="1440" r:id="rId67"/>
    <p:sldId id="1441" r:id="rId68"/>
    <p:sldId id="1442" r:id="rId69"/>
    <p:sldId id="1446" r:id="rId70"/>
    <p:sldId id="1447" r:id="rId71"/>
    <p:sldId id="1443" r:id="rId72"/>
    <p:sldId id="1338"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8CA5"/>
    <a:srgbClr val="D69D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968"/>
  </p:normalViewPr>
  <p:slideViewPr>
    <p:cSldViewPr snapToGrid="0">
      <p:cViewPr varScale="1">
        <p:scale>
          <a:sx n="42" d="100"/>
          <a:sy n="42" d="100"/>
        </p:scale>
        <p:origin x="1640" y="2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talked about who is available to support you in this class, let’s talk about our overarching goal for the semester. </a:t>
            </a:r>
          </a:p>
          <a:p>
            <a:r>
              <a:rPr lang="en-US" dirty="0"/>
              <a:t>Which is … &lt;read&gt; </a:t>
            </a:r>
          </a:p>
          <a:p>
            <a:r>
              <a:rPr lang="en-US" dirty="0"/>
              <a:t>To accomplish that we’re going to need to learn visualization theory, and the technical skills necessary for applying that theory. </a:t>
            </a:r>
          </a:p>
        </p:txBody>
      </p:sp>
    </p:spTree>
    <p:extLst>
      <p:ext uri="{BB962C8B-B14F-4D97-AF65-F5344CB8AC3E}">
        <p14:creationId xmlns:p14="http://schemas.microsoft.com/office/powerpoint/2010/main" val="3951057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start answering that question, I want you to take a few minutes to brainstorm a definition of information visualization. </a:t>
            </a:r>
          </a:p>
          <a:p>
            <a:r>
              <a:rPr lang="en-US" dirty="0"/>
              <a:t>Works with whoever is sitting near you if you are in class, and if you are joining remotely, talk to each other in chat to come up with some ideas. </a:t>
            </a:r>
          </a:p>
          <a:p>
            <a:r>
              <a:rPr lang="en-US" dirty="0"/>
              <a:t>I’ll give you a few minutes and then I’ll ask for some definitions. </a:t>
            </a:r>
          </a:p>
        </p:txBody>
      </p:sp>
    </p:spTree>
    <p:extLst>
      <p:ext uri="{BB962C8B-B14F-4D97-AF65-F5344CB8AC3E}">
        <p14:creationId xmlns:p14="http://schemas.microsoft.com/office/powerpoint/2010/main" val="1963705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that we’ll be using in this class is this one. </a:t>
            </a:r>
          </a:p>
          <a:p>
            <a:r>
              <a:rPr lang="en-US" dirty="0"/>
              <a:t>Visualization is … &lt;read&gt; </a:t>
            </a:r>
          </a:p>
          <a:p>
            <a:r>
              <a:rPr lang="en-US" dirty="0"/>
              <a:t>There are a few things I want to highlight here</a:t>
            </a:r>
          </a:p>
        </p:txBody>
      </p:sp>
    </p:spTree>
    <p:extLst>
      <p:ext uri="{BB962C8B-B14F-4D97-AF65-F5344CB8AC3E}">
        <p14:creationId xmlns:p14="http://schemas.microsoft.com/office/powerpoint/2010/main" val="596402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when we say the visual representation, we’re talking about a representation that can be static or interactive. </a:t>
            </a:r>
          </a:p>
          <a:p>
            <a:r>
              <a:rPr lang="en-US" dirty="0"/>
              <a:t>Static means a visualization that does not respond to user input, whereas interactive visualizations accept and respond to user input. </a:t>
            </a:r>
          </a:p>
          <a:p>
            <a:r>
              <a:rPr lang="en-US" dirty="0"/>
              <a:t>&lt;next&gt; </a:t>
            </a:r>
          </a:p>
        </p:txBody>
      </p:sp>
    </p:spTree>
    <p:extLst>
      <p:ext uri="{BB962C8B-B14F-4D97-AF65-F5344CB8AC3E}">
        <p14:creationId xmlns:p14="http://schemas.microsoft.com/office/powerpoint/2010/main" val="3405628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000" b="0" i="0" dirty="0">
                <a:effectLst/>
                <a:latin typeface="Lucida Grande"/>
                <a:ea typeface="Lucida Grande"/>
                <a:cs typeface="Lucida Grande"/>
                <a:sym typeface="Lucida Grande"/>
              </a:rPr>
              <a:t>(2) when we say data we’re referring to both abstract and spatial data. </a:t>
            </a:r>
          </a:p>
          <a:p>
            <a:r>
              <a:rPr lang="en-US" sz="3000" b="0" i="0" dirty="0">
                <a:effectLst/>
                <a:latin typeface="Lucida Grande"/>
                <a:ea typeface="Lucida Grande"/>
                <a:cs typeface="Lucida Grande"/>
                <a:sym typeface="Lucida Grande"/>
              </a:rPr>
              <a:t>Spatial data is data that is mapped to space, for example map or GIS data, or wind patterns. </a:t>
            </a:r>
          </a:p>
          <a:p>
            <a:r>
              <a:rPr lang="en-US" sz="3000" b="0" i="0" dirty="0">
                <a:effectLst/>
                <a:latin typeface="Lucida Grande"/>
                <a:ea typeface="Lucida Grande"/>
                <a:cs typeface="Lucida Grande"/>
                <a:sym typeface="Lucida Grande"/>
              </a:rPr>
              <a:t>Abstract data is data that is not mapped to space, for example the number of people in this room from each of </a:t>
            </a:r>
            <a:r>
              <a:rPr lang="en-US" sz="3000" b="0" i="0" dirty="0" err="1">
                <a:effectLst/>
                <a:latin typeface="Lucida Grande"/>
                <a:ea typeface="Lucida Grande"/>
                <a:cs typeface="Lucida Grande"/>
                <a:sym typeface="Lucida Grande"/>
              </a:rPr>
              <a:t>northeastern's</a:t>
            </a:r>
            <a:r>
              <a:rPr lang="en-US" sz="3000" b="0" i="0" dirty="0">
                <a:effectLst/>
                <a:latin typeface="Lucida Grande"/>
                <a:ea typeface="Lucida Grande"/>
                <a:cs typeface="Lucida Grande"/>
                <a:sym typeface="Lucida Grande"/>
              </a:rPr>
              <a:t> various colleges. </a:t>
            </a:r>
          </a:p>
        </p:txBody>
      </p:sp>
    </p:spTree>
    <p:extLst>
      <p:ext uri="{BB962C8B-B14F-4D97-AF65-F5344CB8AC3E}">
        <p14:creationId xmlns:p14="http://schemas.microsoft.com/office/powerpoint/2010/main" val="2423894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000" b="0" i="0" dirty="0">
                <a:effectLst/>
                <a:latin typeface="Lucida Grande"/>
                <a:ea typeface="Lucida Grande"/>
                <a:cs typeface="Lucida Grande"/>
                <a:sym typeface="Lucida Grande"/>
              </a:rPr>
              <a:t>The final thing I want to highlight is this phrase “to reinforce human cognition” </a:t>
            </a:r>
          </a:p>
          <a:p>
            <a:r>
              <a:rPr lang="en-US" sz="3000" b="0" i="0" dirty="0">
                <a:effectLst/>
                <a:latin typeface="Lucida Grande"/>
                <a:ea typeface="Lucida Grande"/>
                <a:cs typeface="Lucida Grande"/>
                <a:sym typeface="Lucida Grande"/>
              </a:rPr>
              <a:t>Essentially, this is just a fancy way to say that the goal of visualization is to help people think and reason about data. </a:t>
            </a:r>
          </a:p>
          <a:p>
            <a:endParaRPr lang="en-US" sz="3000" b="0" i="0" dirty="0">
              <a:effectLst/>
              <a:latin typeface="Lucida Grande"/>
              <a:ea typeface="Lucida Grande"/>
              <a:cs typeface="Lucida Grande"/>
              <a:sym typeface="Lucida Grande"/>
            </a:endParaRPr>
          </a:p>
          <a:p>
            <a:r>
              <a:rPr lang="en-US" sz="3000" b="0" i="0" dirty="0">
                <a:effectLst/>
                <a:latin typeface="Lucida Grande"/>
                <a:ea typeface="Lucida Grande"/>
                <a:cs typeface="Lucida Grande"/>
                <a:sym typeface="Lucida Grande"/>
              </a:rPr>
              <a:t>Ex. – help you see a trend among a bunch of rows of data in a table</a:t>
            </a:r>
          </a:p>
          <a:p>
            <a:r>
              <a:rPr lang="en-US" sz="3000" b="0" i="0" dirty="0">
                <a:effectLst/>
                <a:latin typeface="Lucida Grande"/>
                <a:ea typeface="Lucida Grande"/>
                <a:cs typeface="Lucida Grande"/>
                <a:sym typeface="Lucida Grande"/>
              </a:rPr>
              <a:t>Ex. –help you see how to get from point A to point B. </a:t>
            </a:r>
            <a:endParaRPr lang="en-US" dirty="0"/>
          </a:p>
        </p:txBody>
      </p:sp>
    </p:spTree>
    <p:extLst>
      <p:ext uri="{BB962C8B-B14F-4D97-AF65-F5344CB8AC3E}">
        <p14:creationId xmlns:p14="http://schemas.microsoft.com/office/powerpoint/2010/main" val="3175446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a definition for visualization, let’s talk about why it’s useful. </a:t>
            </a:r>
          </a:p>
        </p:txBody>
      </p:sp>
    </p:spTree>
    <p:extLst>
      <p:ext uri="{BB962C8B-B14F-4D97-AF65-F5344CB8AC3E}">
        <p14:creationId xmlns:p14="http://schemas.microsoft.com/office/powerpoint/2010/main" val="125154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06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756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971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58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important thing to understand about visualization, is that its actually informed by a lot of different areas of knowledge. </a:t>
            </a:r>
          </a:p>
          <a:p>
            <a:r>
              <a:rPr lang="en-US" dirty="0"/>
              <a:t>For example implementation is important, and that encompasses the skills required to actually build a novel visualization tool from scratch. </a:t>
            </a:r>
          </a:p>
          <a:p>
            <a:r>
              <a:rPr lang="en-US" dirty="0"/>
              <a:t>There are also topics from … &lt;read&gt; that inform how and why we build visualizations in certain ways. We’ll touch on all of these topics through the semester. </a:t>
            </a:r>
          </a:p>
          <a:p>
            <a:r>
              <a:rPr lang="en-US" dirty="0"/>
              <a:t>For now, let’s look at a few examples of how visualization encompasses skills from many of these areas &lt;next&gt; </a:t>
            </a:r>
          </a:p>
        </p:txBody>
      </p:sp>
    </p:spTree>
    <p:extLst>
      <p:ext uri="{BB962C8B-B14F-4D97-AF65-F5344CB8AC3E}">
        <p14:creationId xmlns:p14="http://schemas.microsoft.com/office/powerpoint/2010/main" val="3218756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7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9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871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177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43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008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Humans have a subject matter or domain expertise that at this point we can’t really capture in data or emulate with AI. </a:t>
            </a:r>
          </a:p>
          <a:p>
            <a:r>
              <a:rPr lang="en-US" dirty="0"/>
              <a:t>Computers offer the ability to do tons of computing really quickly, and can help with record keeping. </a:t>
            </a:r>
          </a:p>
          <a:p>
            <a:endParaRPr lang="en-US" dirty="0"/>
          </a:p>
          <a:p>
            <a:r>
              <a:rPr lang="en-US" dirty="0"/>
              <a:t>Put together, these two sets of advantages set up an opportunity for powerful data-driven decision making. </a:t>
            </a:r>
          </a:p>
        </p:txBody>
      </p:sp>
    </p:spTree>
    <p:extLst>
      <p:ext uri="{BB962C8B-B14F-4D97-AF65-F5344CB8AC3E}">
        <p14:creationId xmlns:p14="http://schemas.microsoft.com/office/powerpoint/2010/main" val="1604620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Here’s a famous example where John Snow plotted Cholera cases on a map. </a:t>
            </a:r>
          </a:p>
          <a:p>
            <a:r>
              <a:rPr lang="en-US" dirty="0"/>
              <a:t>This revealed that a cholera outbreak was due to one contaminated water pump in the city.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895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Causes of Mortality in the Crimean War (Florence Nightingale, 1857)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this example, Florence Nightingale, a nurse in the </a:t>
            </a:r>
            <a:r>
              <a:rPr lang="en-US" sz="1200" b="0" i="0" kern="1200" dirty="0" err="1">
                <a:solidFill>
                  <a:schemeClr val="tx1"/>
                </a:solidFill>
                <a:effectLst/>
                <a:latin typeface="+mn-lt"/>
                <a:ea typeface="+mn-ea"/>
                <a:cs typeface="+mn-cs"/>
              </a:rPr>
              <a:t>brittish</a:t>
            </a:r>
            <a:r>
              <a:rPr lang="en-US" sz="1200" b="0" i="0" kern="1200" dirty="0">
                <a:solidFill>
                  <a:schemeClr val="tx1"/>
                </a:solidFill>
                <a:effectLst/>
                <a:latin typeface="+mn-lt"/>
                <a:ea typeface="+mn-ea"/>
                <a:cs typeface="+mn-cs"/>
              </a:rPr>
              <a:t> army, created what we now call a nightingale rose visualization. She was visualizing causes of mortality for </a:t>
            </a:r>
            <a:r>
              <a:rPr lang="en-US" sz="1200" b="0" i="0" kern="1200" dirty="0" err="1">
                <a:solidFill>
                  <a:schemeClr val="tx1"/>
                </a:solidFill>
                <a:effectLst/>
                <a:latin typeface="+mn-lt"/>
                <a:ea typeface="+mn-ea"/>
                <a:cs typeface="+mn-cs"/>
              </a:rPr>
              <a:t>brittish</a:t>
            </a:r>
            <a:r>
              <a:rPr lang="en-US" sz="1200" b="0" i="0" kern="1200" dirty="0">
                <a:solidFill>
                  <a:schemeClr val="tx1"/>
                </a:solidFill>
                <a:effectLst/>
                <a:latin typeface="+mn-lt"/>
                <a:ea typeface="+mn-ea"/>
                <a:cs typeface="+mn-cs"/>
              </a:rPr>
              <a:t> troops fighting in the Crimean war. She organized her visualization by month, and in each month shows with area the number of deaths due to wounds, disease, and other. </a:t>
            </a:r>
          </a:p>
          <a:p>
            <a:r>
              <a:rPr lang="en-US" sz="1200" b="0" i="0" kern="1200" dirty="0">
                <a:solidFill>
                  <a:schemeClr val="tx1"/>
                </a:solidFill>
                <a:effectLst/>
                <a:latin typeface="+mn-lt"/>
                <a:ea typeface="+mn-ea"/>
                <a:cs typeface="+mn-cs"/>
              </a:rPr>
              <a:t>She showed that the vast majority of deaths were due to disease and could be avoided by investing in better sanitary conditions and practices.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236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where vis didn’t help, but could have if it were better designed. </a:t>
            </a:r>
          </a:p>
          <a:p>
            <a:r>
              <a:rPr lang="en-US" dirty="0"/>
              <a:t>The visualization you see here shows failures of the O rings used in the challenger shuttle at different temperatures. In this chart, it looks like the rings fail at just about any temperature, right?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9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this slide you’re seeing an example of a tool that visualized the gradient of a recursive neural network as it is trained to generate text. </a:t>
            </a:r>
          </a:p>
          <a:p>
            <a:r>
              <a:rPr lang="en-US" dirty="0"/>
              <a:t>The nitty gritty details of what this visualization shows isn’t important right now, but what I want to highlight are the different areas of knowledge that need to be pulled from to build this visualization. </a:t>
            </a:r>
          </a:p>
          <a:p>
            <a:r>
              <a:rPr lang="en-US" dirty="0"/>
              <a:t>&lt;next&gt; </a:t>
            </a:r>
          </a:p>
          <a:p>
            <a:endParaRPr lang="en-US" dirty="0"/>
          </a:p>
          <a:p>
            <a:r>
              <a:rPr lang="en-US" dirty="0" err="1"/>
              <a:t>RnnBow</a:t>
            </a:r>
            <a:r>
              <a:rPr lang="en-US" dirty="0"/>
              <a:t> = visualize gradient in an RNN trained to generate text </a:t>
            </a:r>
          </a:p>
          <a:p>
            <a:r>
              <a:rPr lang="en-US" dirty="0"/>
              <a:t>Top = size of training data </a:t>
            </a:r>
          </a:p>
          <a:p>
            <a:r>
              <a:rPr lang="en-US" dirty="0"/>
              <a:t>Drill down into a batch ground truth = black, red / green == right vs wrong (this one trained to generate C) </a:t>
            </a:r>
          </a:p>
          <a:p>
            <a:r>
              <a:rPr lang="en-US" dirty="0"/>
              <a:t>How much model is learning and how far into the future </a:t>
            </a:r>
          </a:p>
        </p:txBody>
      </p:sp>
    </p:spTree>
    <p:extLst>
      <p:ext uri="{BB962C8B-B14F-4D97-AF65-F5344CB8AC3E}">
        <p14:creationId xmlns:p14="http://schemas.microsoft.com/office/powerpoint/2010/main" val="2403325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if we also plot successful tests on this cart, a really clear pattern emerges. All successful tests took place at 65 degrees or higher. </a:t>
            </a:r>
          </a:p>
          <a:p>
            <a:r>
              <a:rPr lang="en-US" dirty="0"/>
              <a:t>If this visualization had been better designed, there’s a chance that different decisions could have been made around the challenge launch.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673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what is Git </a:t>
            </a:r>
          </a:p>
        </p:txBody>
      </p:sp>
    </p:spTree>
    <p:extLst>
      <p:ext uri="{BB962C8B-B14F-4D97-AF65-F5344CB8AC3E}">
        <p14:creationId xmlns:p14="http://schemas.microsoft.com/office/powerpoint/2010/main" val="2921712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7079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2216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how we use these two copies and keep them in sync </a:t>
            </a:r>
          </a:p>
        </p:txBody>
      </p:sp>
    </p:spTree>
    <p:extLst>
      <p:ext uri="{BB962C8B-B14F-4D97-AF65-F5344CB8AC3E}">
        <p14:creationId xmlns:p14="http://schemas.microsoft.com/office/powerpoint/2010/main" val="2901093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7943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4908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218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952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616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see from the demo that this is a highly customized and interactive visualization tool. </a:t>
            </a:r>
          </a:p>
          <a:p>
            <a:r>
              <a:rPr lang="en-US" dirty="0"/>
              <a:t>As a result, there is a lot of coding that goes into it. Everything you’re seeing here from the charts to the interactions is novel and was coded by hand. </a:t>
            </a:r>
          </a:p>
          <a:p>
            <a:r>
              <a:rPr lang="en-US" dirty="0"/>
              <a:t>Since this is a visualization of an RNN, there’s also a fair amount of ML knowledge that was needed to build in. The developer had to understand what data would be useful to show and how to access that data. </a:t>
            </a:r>
          </a:p>
          <a:p>
            <a:r>
              <a:rPr lang="en-US" dirty="0"/>
              <a:t>&lt;next&gt; </a:t>
            </a:r>
          </a:p>
        </p:txBody>
      </p:sp>
    </p:spTree>
    <p:extLst>
      <p:ext uri="{BB962C8B-B14F-4D97-AF65-F5344CB8AC3E}">
        <p14:creationId xmlns:p14="http://schemas.microsoft.com/office/powerpoint/2010/main" val="4223364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3525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3278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4241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0471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6331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2195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890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4984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1772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5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of a visualization tool. This one is designed to support data exploration by boldening pieces of the visualized data set that have been visited by the user. </a:t>
            </a:r>
          </a:p>
          <a:p>
            <a:r>
              <a:rPr lang="en-US" dirty="0"/>
              <a:t>&lt;next&gt; </a:t>
            </a:r>
          </a:p>
        </p:txBody>
      </p:sp>
    </p:spTree>
    <p:extLst>
      <p:ext uri="{BB962C8B-B14F-4D97-AF65-F5344CB8AC3E}">
        <p14:creationId xmlns:p14="http://schemas.microsoft.com/office/powerpoint/2010/main" val="2051582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07287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6302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52300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Reminder: Purpose is to work on this is class and submit however far you get! You do not have to finish at home if you do not finish now. </a:t>
            </a:r>
          </a:p>
        </p:txBody>
      </p:sp>
    </p:spTree>
    <p:extLst>
      <p:ext uri="{BB962C8B-B14F-4D97-AF65-F5344CB8AC3E}">
        <p14:creationId xmlns:p14="http://schemas.microsoft.com/office/powerpoint/2010/main" val="169771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Again, this is a novel custom visualization which is highly interactive, so a great deal of work would have gone into actually coding from scratch what you’re seeing now. </a:t>
            </a:r>
          </a:p>
          <a:p>
            <a:r>
              <a:rPr lang="en-US" dirty="0"/>
              <a:t>In addition, to build this visualization such that it encourages data exploration, the designer would have needed to understand principles from human computer interaction and psychology in order to understand how human behavior can be shaped and influenced. </a:t>
            </a:r>
          </a:p>
          <a:p>
            <a:r>
              <a:rPr lang="en-US" dirty="0"/>
              <a:t>&lt;next&gt; </a:t>
            </a:r>
          </a:p>
          <a:p>
            <a:endParaRPr lang="en-US" dirty="0"/>
          </a:p>
        </p:txBody>
      </p:sp>
    </p:spTree>
    <p:extLst>
      <p:ext uri="{BB962C8B-B14F-4D97-AF65-F5344CB8AC3E}">
        <p14:creationId xmlns:p14="http://schemas.microsoft.com/office/powerpoint/2010/main" val="404573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I’m hoping was highlighted by these examples is that we are going to touch on a lot of different topics in this class. </a:t>
            </a:r>
          </a:p>
          <a:p>
            <a:r>
              <a:rPr lang="en-US" dirty="0"/>
              <a:t>You can expect a lot of lecture to be spent covering theory, and most of your assignments to be exercises in applying that theory. </a:t>
            </a:r>
          </a:p>
          <a:p>
            <a:r>
              <a:rPr lang="en-US" dirty="0"/>
              <a:t>Something I really want to highlight is that visualization is a branch of computer science, meaning coding skills are essential. </a:t>
            </a:r>
          </a:p>
          <a:p>
            <a:r>
              <a:rPr lang="en-US" dirty="0"/>
              <a:t>This is especially true when we’re talking about building novel, custom visualizations. </a:t>
            </a:r>
          </a:p>
          <a:p>
            <a:r>
              <a:rPr lang="en-US" dirty="0"/>
              <a:t>As a result, you’ll have a number of homework assignments that are specifically geared towards building up the skills you will need to build a custom visualization from scratch. </a:t>
            </a:r>
          </a:p>
          <a:p>
            <a:r>
              <a:rPr lang="en-US" dirty="0"/>
              <a:t>Often these assignments can seem disconnected from what you’re learning in class, but I assure you they are important building blocks to have in place so that you can start to apply everything you are learning in lecture to the visualizations you design for your final projects.  </a:t>
            </a:r>
          </a:p>
        </p:txBody>
      </p:sp>
    </p:spTree>
    <p:extLst>
      <p:ext uri="{BB962C8B-B14F-4D97-AF65-F5344CB8AC3E}">
        <p14:creationId xmlns:p14="http://schemas.microsoft.com/office/powerpoint/2010/main" val="1739149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course website </a:t>
            </a:r>
          </a:p>
          <a:p>
            <a:r>
              <a:rPr lang="en-US" dirty="0"/>
              <a:t>Example </a:t>
            </a:r>
            <a:r>
              <a:rPr lang="en-US" dirty="0" err="1"/>
              <a:t>Gradescope</a:t>
            </a:r>
            <a:r>
              <a:rPr lang="en-US" dirty="0"/>
              <a:t> submission </a:t>
            </a:r>
          </a:p>
        </p:txBody>
      </p:sp>
    </p:spTree>
    <p:extLst>
      <p:ext uri="{BB962C8B-B14F-4D97-AF65-F5344CB8AC3E}">
        <p14:creationId xmlns:p14="http://schemas.microsoft.com/office/powerpoint/2010/main" val="4199169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start answering that question, I want you to take a few minutes to brainstorm a definition of information visualization. </a:t>
            </a:r>
          </a:p>
          <a:p>
            <a:r>
              <a:rPr lang="en-US" dirty="0"/>
              <a:t>Works with whoever is sitting near you if you are in class, and if you are joining remotely, talk to each other in chat to come up with some ideas. </a:t>
            </a:r>
          </a:p>
          <a:p>
            <a:r>
              <a:rPr lang="en-US" dirty="0"/>
              <a:t>I’ll give you a few minutes and then I’ll ask for some definitions. </a:t>
            </a:r>
          </a:p>
        </p:txBody>
      </p:sp>
    </p:spTree>
    <p:extLst>
      <p:ext uri="{BB962C8B-B14F-4D97-AF65-F5344CB8AC3E}">
        <p14:creationId xmlns:p14="http://schemas.microsoft.com/office/powerpoint/2010/main" val="375927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819D-2AD1-A44B-AF2D-AE600870428C}"/>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38F963F3-C760-1F4B-B284-303354FB9D1F}"/>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13E5E50D-2796-E646-BB2A-DDC9586402D5}"/>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5" name="Footer Placeholder 4">
            <a:extLst>
              <a:ext uri="{FF2B5EF4-FFF2-40B4-BE49-F238E27FC236}">
                <a16:creationId xmlns:a16="http://schemas.microsoft.com/office/drawing/2014/main" id="{EC789D53-6C36-9B42-AD2D-DA06AA486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013D-244E-B245-8B6D-8B4ABB85709E}"/>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33951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2317-8374-F74C-8CBC-076A19BB7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796F0-2A20-5F45-9218-F47056E438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B7049-E8D5-184B-B181-6756CDAE2087}"/>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5" name="Footer Placeholder 4">
            <a:extLst>
              <a:ext uri="{FF2B5EF4-FFF2-40B4-BE49-F238E27FC236}">
                <a16:creationId xmlns:a16="http://schemas.microsoft.com/office/drawing/2014/main" id="{4E42A36C-5253-F547-969F-D9F1768A3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50D35-A388-174D-9C0E-85253AADD0DF}"/>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898678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B13C-7F05-5D44-8970-27A265454A3E}"/>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4CA7251F-E68C-B54D-86D4-C0C4868576B6}"/>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0A4C7-33C2-D547-982B-6D3870BC6AF1}"/>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5" name="Footer Placeholder 4">
            <a:extLst>
              <a:ext uri="{FF2B5EF4-FFF2-40B4-BE49-F238E27FC236}">
                <a16:creationId xmlns:a16="http://schemas.microsoft.com/office/drawing/2014/main" id="{DFF179D5-6F38-7D44-9D03-5E2CAC2C4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603D8-1BDD-184A-9D4E-71D43DB75D03}"/>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342217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DF3C-88AB-F247-B613-B4B772906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02A65-FBC9-624F-93A5-386667652427}"/>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FF652B-FA21-A84D-82AC-20CA60C7ECD1}"/>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AB1774-E44D-694A-896B-FFB9BA2FC9D5}"/>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6" name="Footer Placeholder 5">
            <a:extLst>
              <a:ext uri="{FF2B5EF4-FFF2-40B4-BE49-F238E27FC236}">
                <a16:creationId xmlns:a16="http://schemas.microsoft.com/office/drawing/2014/main" id="{9664A559-DA92-9346-A69A-1C51638B1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0D6F6-B72F-5D42-B1CB-6ECBC9FCF449}"/>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696562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C183-3A0B-4F42-9A82-EA91CE4D90E9}"/>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1CB03-F377-C740-9E16-E21E8276AE93}"/>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65953-9C00-4448-A216-6DAA102B951F}"/>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CB569-EED5-9549-B153-6C406D04ACE5}"/>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9F1F9-6807-0147-874B-CFDC182BE3DB}"/>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78B72D-14CD-C64F-9319-2AEED33A164F}"/>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8" name="Footer Placeholder 7">
            <a:extLst>
              <a:ext uri="{FF2B5EF4-FFF2-40B4-BE49-F238E27FC236}">
                <a16:creationId xmlns:a16="http://schemas.microsoft.com/office/drawing/2014/main" id="{E7529DB7-F3DA-EA4E-848E-18EB13D51D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F8D40F-3E9D-BA4B-9715-D71C2B8F222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942966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F2DD-C837-7542-BFDD-39710EE02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6A99C-CA36-4046-9F59-6E647C5E42C4}"/>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4" name="Footer Placeholder 3">
            <a:extLst>
              <a:ext uri="{FF2B5EF4-FFF2-40B4-BE49-F238E27FC236}">
                <a16:creationId xmlns:a16="http://schemas.microsoft.com/office/drawing/2014/main" id="{45FC5E2F-C84D-D745-BA74-A0473AEEBE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C6B3B-E014-5641-A7F5-B605FC18929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391581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BE2CDD-AD7A-1F47-9580-08EEB15D417A}"/>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3" name="Footer Placeholder 2">
            <a:extLst>
              <a:ext uri="{FF2B5EF4-FFF2-40B4-BE49-F238E27FC236}">
                <a16:creationId xmlns:a16="http://schemas.microsoft.com/office/drawing/2014/main" id="{C7C5E566-761D-8646-857A-EE25D49B4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3BDDE-FE46-A144-A581-8335348C545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528104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7FE4-9C58-F84E-8DD8-A0573DD4807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05E4C8D-5DB4-3548-B11E-29ED270D2ADA}"/>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23163-A817-6742-9C49-0978182324CC}"/>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4C60EBB-D702-E04E-91C6-B9ECFC640220}"/>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6" name="Footer Placeholder 5">
            <a:extLst>
              <a:ext uri="{FF2B5EF4-FFF2-40B4-BE49-F238E27FC236}">
                <a16:creationId xmlns:a16="http://schemas.microsoft.com/office/drawing/2014/main" id="{DB077E2A-B091-6B42-8675-25B08568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6B3D5-9112-694F-8B53-2B8833A846C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3724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B875-37AD-5546-8E0D-8B0B5F7BB9D5}"/>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238FABC0-6940-3843-A73C-5029B9697E6B}"/>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C0CCACC0-A908-0F41-93C8-D821BCF8D34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B12432CE-EB24-F94C-8EBE-B68FFEBE849C}"/>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6" name="Footer Placeholder 5">
            <a:extLst>
              <a:ext uri="{FF2B5EF4-FFF2-40B4-BE49-F238E27FC236}">
                <a16:creationId xmlns:a16="http://schemas.microsoft.com/office/drawing/2014/main" id="{8C746ED9-A053-5F44-80E0-404BC5ADB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14CA1-8473-7A49-AD37-409E14BA1FBB}"/>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780132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E4BC-4A03-DD4C-9DD3-37937896ED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CDC9AC-68A2-0143-AF59-3E5134AE2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5DCBC-E0A9-3F44-B7FA-5A01E042EFB9}"/>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5" name="Footer Placeholder 4">
            <a:extLst>
              <a:ext uri="{FF2B5EF4-FFF2-40B4-BE49-F238E27FC236}">
                <a16:creationId xmlns:a16="http://schemas.microsoft.com/office/drawing/2014/main" id="{600670B0-3715-6442-B9A2-28C9749F1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1F3C5-5172-DB45-9328-45334E3A8AB4}"/>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189453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55784-448E-3E4A-8654-1A3A8FC0D412}"/>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F9A4F-E64D-0A4F-9555-C319CD18DFE1}"/>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38C58-F591-AA42-A17A-4631BDF1BA81}"/>
              </a:ext>
            </a:extLst>
          </p:cNvPr>
          <p:cNvSpPr>
            <a:spLocks noGrp="1"/>
          </p:cNvSpPr>
          <p:nvPr>
            <p:ph type="dt" sz="half" idx="10"/>
          </p:nvPr>
        </p:nvSpPr>
        <p:spPr/>
        <p:txBody>
          <a:bodyPr/>
          <a:lstStyle/>
          <a:p>
            <a:fld id="{779C1A6C-A8BE-4C4F-B81B-3E01ED95C802}" type="datetimeFigureOut">
              <a:rPr lang="en-US" smtClean="0"/>
              <a:t>9/7/22</a:t>
            </a:fld>
            <a:endParaRPr lang="en-US"/>
          </a:p>
        </p:txBody>
      </p:sp>
      <p:sp>
        <p:nvSpPr>
          <p:cNvPr id="5" name="Footer Placeholder 4">
            <a:extLst>
              <a:ext uri="{FF2B5EF4-FFF2-40B4-BE49-F238E27FC236}">
                <a16:creationId xmlns:a16="http://schemas.microsoft.com/office/drawing/2014/main" id="{918A4A40-8ED6-AC44-A0E6-9FE95F078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BC24C-363F-8448-8D56-3C141BDCC40D}"/>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8720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7" r:id="rId7"/>
    <p:sldLayoutId id="2147483659" r:id="rId8"/>
    <p:sldLayoutId id="2147483660" r:id="rId9"/>
    <p:sldLayoutId id="2147483661" r:id="rId10"/>
    <p:sldLayoutId id="2147483662" r:id="rId11"/>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166492-3868-C148-AED2-25BEA88F0658}"/>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A4CD6-EE77-5E4D-B4DE-4324E9702AD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D6851-B013-B44A-8CA9-CD364A7A336B}"/>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779C1A6C-A8BE-4C4F-B81B-3E01ED95C802}" type="datetimeFigureOut">
              <a:rPr lang="en-US" smtClean="0"/>
              <a:t>9/7/22</a:t>
            </a:fld>
            <a:endParaRPr lang="en-US"/>
          </a:p>
        </p:txBody>
      </p:sp>
      <p:sp>
        <p:nvSpPr>
          <p:cNvPr id="5" name="Footer Placeholder 4">
            <a:extLst>
              <a:ext uri="{FF2B5EF4-FFF2-40B4-BE49-F238E27FC236}">
                <a16:creationId xmlns:a16="http://schemas.microsoft.com/office/drawing/2014/main" id="{2E18ADDA-C5AD-324A-A5BB-B83A0CE8266D}"/>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CBA524-8E10-A848-958C-48D85D3E00BB}"/>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7B7D7EAC-F5B7-B640-A7D8-02170BC76F26}" type="slidenum">
              <a:rPr lang="en-US" smtClean="0"/>
              <a:t>‹#›</a:t>
            </a:fld>
            <a:endParaRPr lang="en-US"/>
          </a:p>
        </p:txBody>
      </p:sp>
    </p:spTree>
    <p:extLst>
      <p:ext uri="{BB962C8B-B14F-4D97-AF65-F5344CB8AC3E}">
        <p14:creationId xmlns:p14="http://schemas.microsoft.com/office/powerpoint/2010/main" val="191344587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diagramData" Target="../diagrams/data4.xml"/><Relationship Id="rId5" Type="http://schemas.openxmlformats.org/officeDocument/2006/relationships/image" Target="../media/image21.png"/><Relationship Id="rId10" Type="http://schemas.microsoft.com/office/2007/relationships/diagramDrawing" Target="../diagrams/drawing4.xml"/><Relationship Id="rId4" Type="http://schemas.openxmlformats.org/officeDocument/2006/relationships/notesSlide" Target="../notesSlides/notesSlide5.xml"/><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diagramData" Target="../diagrams/data5.xml"/><Relationship Id="rId11" Type="http://schemas.openxmlformats.org/officeDocument/2006/relationships/image" Target="../media/image1.png"/><Relationship Id="rId5" Type="http://schemas.openxmlformats.org/officeDocument/2006/relationships/image" Target="../media/image21.png"/><Relationship Id="rId10" Type="http://schemas.microsoft.com/office/2007/relationships/diagramDrawing" Target="../diagrams/drawing5.xml"/><Relationship Id="rId4" Type="http://schemas.openxmlformats.org/officeDocument/2006/relationships/notesSlide" Target="../notesSlides/notesSlide6.xml"/><Relationship Id="rId9" Type="http://schemas.openxmlformats.org/officeDocument/2006/relationships/diagramColors" Target="../diagrams/colors5.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19.svg"/><Relationship Id="rId5" Type="http://schemas.openxmlformats.org/officeDocument/2006/relationships/diagramQuickStyle" Target="../diagrams/quickStyle6.xml"/><Relationship Id="rId10" Type="http://schemas.openxmlformats.org/officeDocument/2006/relationships/image" Target="../media/image18.png"/><Relationship Id="rId4" Type="http://schemas.openxmlformats.org/officeDocument/2006/relationships/diagramLayout" Target="../diagrams/layout6.xml"/><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hyperlink" Target="https://amosca01.github.io/DS4200-F2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gradescope.com/courses/334321" TargetMode="External"/><Relationship Id="rId4" Type="http://schemas.openxmlformats.org/officeDocument/2006/relationships/hyperlink" Target="https://piazza.com/class/l6o0hqf4nhx59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jamboard.google.com/d/16t8V4YWALDFhwyNX4jaAbtxXNyadZ_7AcrnUCw58oXY/edit?usp=sharing" TargetMode="Externa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jamboard.google.com/d/1iK2Sdofd2InlTU-6MP46y-Gh-i5GaZalZLKvkPuOE2M/edit?usp=sharing" TargetMode="Externa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5.xml"/><Relationship Id="rId7" Type="http://schemas.openxmlformats.org/officeDocument/2006/relationships/image" Target="../media/image25.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tif"/><Relationship Id="rId5" Type="http://schemas.openxmlformats.org/officeDocument/2006/relationships/image" Target="../media/image24.png"/><Relationship Id="rId10" Type="http://schemas.openxmlformats.org/officeDocument/2006/relationships/image" Target="../media/image27.png"/><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3.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howyourlovetoday.com/wp-content/uploads/2018/09/Pronoun-Practice.pdf" TargetMode="External"/><Relationship Id="rId1" Type="http://schemas.openxmlformats.org/officeDocument/2006/relationships/slideLayout" Target="../slideLayouts/slideLayout5.xml"/><Relationship Id="rId5" Type="http://schemas.openxmlformats.org/officeDocument/2006/relationships/hyperlink" Target="mailto:a.mosca@northeastern.edu" TargetMode="External"/><Relationship Id="rId4" Type="http://schemas.openxmlformats.org/officeDocument/2006/relationships/hyperlink" Target="https://calendly.com/aemosca/officehour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4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9.sv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9.sv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9.sv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svg"/><Relationship Id="rId7" Type="http://schemas.openxmlformats.org/officeDocument/2006/relationships/image" Target="../media/image19.sv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5.svg"/></Relationships>
</file>

<file path=ppt/slides/_rels/slide4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svg"/><Relationship Id="rId7" Type="http://schemas.openxmlformats.org/officeDocument/2006/relationships/image" Target="../media/image19.sv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5.svg"/></Relationships>
</file>

<file path=ppt/slides/_rels/slide4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0.png"/><Relationship Id="rId7"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5.svg"/><Relationship Id="rId4" Type="http://schemas.openxmlformats.org/officeDocument/2006/relationships/image" Target="../media/image61.svg"/><Relationship Id="rId9"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hyperlink" Target="https://subjectguides.lib.neu.edu/dataviz/consults"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60.png"/><Relationship Id="rId7"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5.svg"/><Relationship Id="rId4" Type="http://schemas.openxmlformats.org/officeDocument/2006/relationships/image" Target="../media/image61.svg"/><Relationship Id="rId9" Type="http://schemas.openxmlformats.org/officeDocument/2006/relationships/image" Target="../media/image64.png"/></Relationships>
</file>

<file path=ppt/slides/_rels/slide5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5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5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63.svg"/><Relationship Id="rId11" Type="http://schemas.openxmlformats.org/officeDocument/2006/relationships/image" Target="../media/image1.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svg"/><Relationship Id="rId9" Type="http://schemas.openxmlformats.org/officeDocument/2006/relationships/image" Target="../media/image66.png"/></Relationships>
</file>

<file path=ppt/slides/_rels/slide5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63.svg"/><Relationship Id="rId11" Type="http://schemas.openxmlformats.org/officeDocument/2006/relationships/image" Target="../media/image1.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svg"/><Relationship Id="rId9" Type="http://schemas.openxmlformats.org/officeDocument/2006/relationships/image" Target="../media/image66.png"/></Relationships>
</file>

<file path=ppt/slides/_rels/slide5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9.svg"/><Relationship Id="rId4" Type="http://schemas.openxmlformats.org/officeDocument/2006/relationships/image" Target="../media/image61.svg"/><Relationship Id="rId9" Type="http://schemas.openxmlformats.org/officeDocument/2006/relationships/image" Target="../media/image68.png"/></Relationships>
</file>

<file path=ppt/slides/_rels/slide5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63.sv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svg"/><Relationship Id="rId4" Type="http://schemas.openxmlformats.org/officeDocument/2006/relationships/image" Target="../media/image61.svg"/><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70.svg"/><Relationship Id="rId5" Type="http://schemas.openxmlformats.org/officeDocument/2006/relationships/image" Target="../media/image68.png"/><Relationship Id="rId10" Type="http://schemas.openxmlformats.org/officeDocument/2006/relationships/image" Target="../media/image1.png"/><Relationship Id="rId4" Type="http://schemas.openxmlformats.org/officeDocument/2006/relationships/image" Target="../media/image61.svg"/><Relationship Id="rId9" Type="http://schemas.openxmlformats.org/officeDocument/2006/relationships/image" Target="../media/image71.png"/></Relationships>
</file>

<file path=ppt/slides/_rels/slide5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72.svg"/><Relationship Id="rId5" Type="http://schemas.openxmlformats.org/officeDocument/2006/relationships/image" Target="../media/image62.png"/><Relationship Id="rId10" Type="http://schemas.openxmlformats.org/officeDocument/2006/relationships/image" Target="../media/image19.svg"/><Relationship Id="rId4" Type="http://schemas.openxmlformats.org/officeDocument/2006/relationships/image" Target="../media/image61.svg"/><Relationship Id="rId9" Type="http://schemas.openxmlformats.org/officeDocument/2006/relationships/image" Target="../media/image18.png"/></Relationships>
</file>

<file path=ppt/slides/_rels/slide5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72.svg"/><Relationship Id="rId11" Type="http://schemas.openxmlformats.org/officeDocument/2006/relationships/image" Target="../media/image73.png"/><Relationship Id="rId5" Type="http://schemas.openxmlformats.org/officeDocument/2006/relationships/image" Target="../media/image62.png"/><Relationship Id="rId10" Type="http://schemas.openxmlformats.org/officeDocument/2006/relationships/image" Target="../media/image19.svg"/><Relationship Id="rId4" Type="http://schemas.openxmlformats.org/officeDocument/2006/relationships/image" Target="../media/image61.sv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0.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2.svg"/><Relationship Id="rId11" Type="http://schemas.openxmlformats.org/officeDocument/2006/relationships/image" Target="../media/image73.png"/><Relationship Id="rId5" Type="http://schemas.openxmlformats.org/officeDocument/2006/relationships/image" Target="../media/image62.png"/><Relationship Id="rId10" Type="http://schemas.openxmlformats.org/officeDocument/2006/relationships/image" Target="../media/image19.svg"/><Relationship Id="rId4" Type="http://schemas.openxmlformats.org/officeDocument/2006/relationships/image" Target="../media/image61.svg"/><Relationship Id="rId9" Type="http://schemas.openxmlformats.org/officeDocument/2006/relationships/image" Target="../media/image18.png"/></Relationships>
</file>

<file path=ppt/slides/_rels/slide6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19.sv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72.svg"/><Relationship Id="rId11" Type="http://schemas.openxmlformats.org/officeDocument/2006/relationships/image" Target="../media/image18.png"/><Relationship Id="rId5" Type="http://schemas.openxmlformats.org/officeDocument/2006/relationships/image" Target="../media/image62.png"/><Relationship Id="rId10" Type="http://schemas.openxmlformats.org/officeDocument/2006/relationships/image" Target="../media/image69.svg"/><Relationship Id="rId4" Type="http://schemas.openxmlformats.org/officeDocument/2006/relationships/image" Target="../media/image61.svg"/><Relationship Id="rId9" Type="http://schemas.openxmlformats.org/officeDocument/2006/relationships/image" Target="../media/image68.png"/></Relationships>
</file>

<file path=ppt/slides/_rels/slide62.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4.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19.sv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72.svg"/><Relationship Id="rId11" Type="http://schemas.openxmlformats.org/officeDocument/2006/relationships/image" Target="../media/image18.png"/><Relationship Id="rId5" Type="http://schemas.openxmlformats.org/officeDocument/2006/relationships/image" Target="../media/image62.png"/><Relationship Id="rId10" Type="http://schemas.openxmlformats.org/officeDocument/2006/relationships/image" Target="../media/image69.svg"/><Relationship Id="rId4" Type="http://schemas.openxmlformats.org/officeDocument/2006/relationships/image" Target="../media/image61.svg"/><Relationship Id="rId9" Type="http://schemas.openxmlformats.org/officeDocument/2006/relationships/image" Target="../media/image68.png"/><Relationship Id="rId14" Type="http://schemas.openxmlformats.org/officeDocument/2006/relationships/image" Target="../media/image1.png"/></Relationships>
</file>

<file path=ppt/slides/_rels/slide6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19.sv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72.svg"/><Relationship Id="rId11" Type="http://schemas.openxmlformats.org/officeDocument/2006/relationships/image" Target="../media/image18.png"/><Relationship Id="rId5" Type="http://schemas.openxmlformats.org/officeDocument/2006/relationships/image" Target="../media/image62.png"/><Relationship Id="rId10" Type="http://schemas.openxmlformats.org/officeDocument/2006/relationships/image" Target="../media/image69.svg"/><Relationship Id="rId4" Type="http://schemas.openxmlformats.org/officeDocument/2006/relationships/image" Target="../media/image61.svg"/><Relationship Id="rId9" Type="http://schemas.openxmlformats.org/officeDocument/2006/relationships/image" Target="../media/image68.png"/></Relationships>
</file>

<file path=ppt/slides/_rels/slide64.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72.sv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69.svg"/><Relationship Id="rId11" Type="http://schemas.openxmlformats.org/officeDocument/2006/relationships/image" Target="../media/image62.png"/><Relationship Id="rId5" Type="http://schemas.openxmlformats.org/officeDocument/2006/relationships/image" Target="../media/image68.png"/><Relationship Id="rId10" Type="http://schemas.openxmlformats.org/officeDocument/2006/relationships/image" Target="../media/image19.svg"/><Relationship Id="rId4" Type="http://schemas.openxmlformats.org/officeDocument/2006/relationships/image" Target="../media/image61.svg"/><Relationship Id="rId9" Type="http://schemas.openxmlformats.org/officeDocument/2006/relationships/image" Target="../media/image18.png"/><Relationship Id="rId14" Type="http://schemas.openxmlformats.org/officeDocument/2006/relationships/image" Target="../media/image1.png"/></Relationships>
</file>

<file path=ppt/slides/_rels/slide6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72.sv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69.svg"/><Relationship Id="rId11" Type="http://schemas.openxmlformats.org/officeDocument/2006/relationships/image" Target="../media/image62.png"/><Relationship Id="rId5" Type="http://schemas.openxmlformats.org/officeDocument/2006/relationships/image" Target="../media/image68.png"/><Relationship Id="rId10" Type="http://schemas.openxmlformats.org/officeDocument/2006/relationships/image" Target="../media/image19.svg"/><Relationship Id="rId4" Type="http://schemas.openxmlformats.org/officeDocument/2006/relationships/image" Target="../media/image61.svg"/><Relationship Id="rId9" Type="http://schemas.openxmlformats.org/officeDocument/2006/relationships/image" Target="../media/image18.png"/></Relationships>
</file>

<file path=ppt/slides/_rels/slide6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9.svg"/><Relationship Id="rId11" Type="http://schemas.openxmlformats.org/officeDocument/2006/relationships/image" Target="../media/image76.png"/><Relationship Id="rId5" Type="http://schemas.openxmlformats.org/officeDocument/2006/relationships/image" Target="../media/image68.png"/><Relationship Id="rId10" Type="http://schemas.openxmlformats.org/officeDocument/2006/relationships/image" Target="../media/image19.svg"/><Relationship Id="rId4" Type="http://schemas.openxmlformats.org/officeDocument/2006/relationships/image" Target="../media/image61.svg"/><Relationship Id="rId9" Type="http://schemas.openxmlformats.org/officeDocument/2006/relationships/image" Target="../media/image18.png"/></Relationships>
</file>

<file path=ppt/slides/_rels/slide6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19.svg"/><Relationship Id="rId4" Type="http://schemas.openxmlformats.org/officeDocument/2006/relationships/image" Target="../media/image61.svg"/><Relationship Id="rId9"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classroom.github.com/a/pYEPMof8"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9.svg"/><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0.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diagramLayout" Target="../diagrams/layout3.xml"/><Relationship Id="rId11" Type="http://schemas.openxmlformats.org/officeDocument/2006/relationships/image" Target="../media/image1.png"/><Relationship Id="rId5" Type="http://schemas.openxmlformats.org/officeDocument/2006/relationships/diagramData" Target="../diagrams/data3.xml"/><Relationship Id="rId10" Type="http://schemas.openxmlformats.org/officeDocument/2006/relationships/image" Target="../media/image20.png"/><Relationship Id="rId4" Type="http://schemas.openxmlformats.org/officeDocument/2006/relationships/notesSlide" Target="../notesSlides/notesSlide4.xm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title"/>
          </p:nvPr>
        </p:nvSpPr>
        <p:spPr>
          <a:xfrm>
            <a:off x="2921350" y="2651737"/>
            <a:ext cx="18549899" cy="4975188"/>
          </a:xfrm>
          <a:prstGeom prst="rect">
            <a:avLst/>
          </a:prstGeom>
        </p:spPr>
        <p:txBody>
          <a:bodyPr/>
          <a:lstStyle/>
          <a:p>
            <a:r>
              <a:rPr dirty="0"/>
              <a:t>Lecture 1: Introduction</a:t>
            </a:r>
            <a:r>
              <a:rPr lang="en-US" dirty="0"/>
              <a:t>, </a:t>
            </a:r>
            <a:r>
              <a:rPr dirty="0"/>
              <a:t>Course Overview</a:t>
            </a:r>
            <a:r>
              <a:rPr lang="en-US" dirty="0"/>
              <a:t>, Git</a:t>
            </a:r>
            <a:endParaRPr dirty="0"/>
          </a:p>
        </p:txBody>
      </p:sp>
      <p:sp>
        <p:nvSpPr>
          <p:cNvPr id="138" name="DS4200 Information Presentation &amp; Visualization…"/>
          <p:cNvSpPr txBox="1">
            <a:spLocks noGrp="1"/>
          </p:cNvSpPr>
          <p:nvPr>
            <p:ph type="body" sz="quarter"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022-01-19 at 10.28.13" descr="Screen Recording 2022-01-19 at 10.28.13">
            <a:hlinkClick r:id="" action="ppaction://media"/>
            <a:extLst>
              <a:ext uri="{FF2B5EF4-FFF2-40B4-BE49-F238E27FC236}">
                <a16:creationId xmlns:a16="http://schemas.microsoft.com/office/drawing/2014/main" id="{AAA8993E-B991-0F4E-BAE9-B451FCDA25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544" y="3798549"/>
            <a:ext cx="14613386" cy="8765597"/>
          </a:xfrm>
          <a:prstGeom prst="rect">
            <a:avLst/>
          </a:prstGeom>
        </p:spPr>
      </p:pic>
      <p:graphicFrame>
        <p:nvGraphicFramePr>
          <p:cNvPr id="10" name="Diagram 9">
            <a:extLst>
              <a:ext uri="{FF2B5EF4-FFF2-40B4-BE49-F238E27FC236}">
                <a16:creationId xmlns:a16="http://schemas.microsoft.com/office/drawing/2014/main" id="{130C4C8C-6BED-1248-B12E-19047360E023}"/>
              </a:ext>
            </a:extLst>
          </p:cNvPr>
          <p:cNvGraphicFramePr/>
          <p:nvPr/>
        </p:nvGraphicFramePr>
        <p:xfrm>
          <a:off x="3537236" y="-635147"/>
          <a:ext cx="31718250" cy="156591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11" name="Rectangle 10">
            <a:extLst>
              <a:ext uri="{FF2B5EF4-FFF2-40B4-BE49-F238E27FC236}">
                <a16:creationId xmlns:a16="http://schemas.microsoft.com/office/drawing/2014/main" id="{969CA135-8EEA-D04C-9410-7298F300D3BA}"/>
              </a:ext>
            </a:extLst>
          </p:cNvPr>
          <p:cNvSpPr/>
          <p:nvPr/>
        </p:nvSpPr>
        <p:spPr>
          <a:xfrm>
            <a:off x="17789416"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2406298"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20973299"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6042276"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4750930"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6674984"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
        <p:nvSpPr>
          <p:cNvPr id="20" name="TextBox 19">
            <a:extLst>
              <a:ext uri="{FF2B5EF4-FFF2-40B4-BE49-F238E27FC236}">
                <a16:creationId xmlns:a16="http://schemas.microsoft.com/office/drawing/2014/main" id="{23B24DEE-B76C-DD48-A9A9-053A53E020D2}"/>
              </a:ext>
            </a:extLst>
          </p:cNvPr>
          <p:cNvSpPr txBox="1"/>
          <p:nvPr/>
        </p:nvSpPr>
        <p:spPr>
          <a:xfrm>
            <a:off x="0" y="12638782"/>
            <a:ext cx="1303712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medium.com</a:t>
            </a:r>
            <a:r>
              <a:rPr lang="en-US" sz="3200" dirty="0"/>
              <a:t>/</a:t>
            </a:r>
            <a:r>
              <a:rPr lang="en-US" sz="3200" dirty="0" err="1"/>
              <a:t>bucknell-hci</a:t>
            </a:r>
            <a:r>
              <a:rPr lang="en-US" sz="3200" dirty="0"/>
              <a:t>/hindsight-encouraging-exploration-and-engagement-in-data-visualization-7b0d9d421fc5#.n0l56dson</a:t>
            </a:r>
          </a:p>
        </p:txBody>
      </p:sp>
    </p:spTree>
    <p:extLst>
      <p:ext uri="{BB962C8B-B14F-4D97-AF65-F5344CB8AC3E}">
        <p14:creationId xmlns:p14="http://schemas.microsoft.com/office/powerpoint/2010/main" val="34561355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022-01-19 at 10.28.13" descr="Screen Recording 2022-01-19 at 10.28.13">
            <a:hlinkClick r:id="" action="ppaction://media"/>
            <a:extLst>
              <a:ext uri="{FF2B5EF4-FFF2-40B4-BE49-F238E27FC236}">
                <a16:creationId xmlns:a16="http://schemas.microsoft.com/office/drawing/2014/main" id="{AAA8993E-B991-0F4E-BAE9-B451FCDA25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544" y="3798549"/>
            <a:ext cx="14613386" cy="8765597"/>
          </a:xfrm>
          <a:prstGeom prst="rect">
            <a:avLst/>
          </a:prstGeom>
        </p:spPr>
      </p:pic>
      <p:graphicFrame>
        <p:nvGraphicFramePr>
          <p:cNvPr id="10" name="Diagram 9">
            <a:extLst>
              <a:ext uri="{FF2B5EF4-FFF2-40B4-BE49-F238E27FC236}">
                <a16:creationId xmlns:a16="http://schemas.microsoft.com/office/drawing/2014/main" id="{130C4C8C-6BED-1248-B12E-19047360E023}"/>
              </a:ext>
            </a:extLst>
          </p:cNvPr>
          <p:cNvGraphicFramePr/>
          <p:nvPr/>
        </p:nvGraphicFramePr>
        <p:xfrm>
          <a:off x="3537236" y="-635147"/>
          <a:ext cx="31718250" cy="156591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11" name="Rectangle 10">
            <a:extLst>
              <a:ext uri="{FF2B5EF4-FFF2-40B4-BE49-F238E27FC236}">
                <a16:creationId xmlns:a16="http://schemas.microsoft.com/office/drawing/2014/main" id="{969CA135-8EEA-D04C-9410-7298F300D3BA}"/>
              </a:ext>
            </a:extLst>
          </p:cNvPr>
          <p:cNvSpPr/>
          <p:nvPr/>
        </p:nvSpPr>
        <p:spPr>
          <a:xfrm>
            <a:off x="17789416"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2406298"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20973299"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6042276"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4750930"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6674984"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
        <p:nvSpPr>
          <p:cNvPr id="20" name="TextBox 19">
            <a:extLst>
              <a:ext uri="{FF2B5EF4-FFF2-40B4-BE49-F238E27FC236}">
                <a16:creationId xmlns:a16="http://schemas.microsoft.com/office/drawing/2014/main" id="{23B24DEE-B76C-DD48-A9A9-053A53E020D2}"/>
              </a:ext>
            </a:extLst>
          </p:cNvPr>
          <p:cNvSpPr txBox="1"/>
          <p:nvPr/>
        </p:nvSpPr>
        <p:spPr>
          <a:xfrm>
            <a:off x="0" y="12638782"/>
            <a:ext cx="1303712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medium.com</a:t>
            </a:r>
            <a:r>
              <a:rPr lang="en-US" sz="3200" dirty="0"/>
              <a:t>/</a:t>
            </a:r>
            <a:r>
              <a:rPr lang="en-US" sz="3200" dirty="0" err="1"/>
              <a:t>bucknell-hci</a:t>
            </a:r>
            <a:r>
              <a:rPr lang="en-US" sz="3200" dirty="0"/>
              <a:t>/hindsight-encouraging-exploration-and-engagement-in-data-visualization-7b0d9d421fc5#.n0l56dson</a:t>
            </a:r>
          </a:p>
        </p:txBody>
      </p:sp>
      <p:sp>
        <p:nvSpPr>
          <p:cNvPr id="12" name="Donut 11">
            <a:extLst>
              <a:ext uri="{FF2B5EF4-FFF2-40B4-BE49-F238E27FC236}">
                <a16:creationId xmlns:a16="http://schemas.microsoft.com/office/drawing/2014/main" id="{F4E22B3D-7880-EC44-932D-834712F6C833}"/>
              </a:ext>
            </a:extLst>
          </p:cNvPr>
          <p:cNvSpPr/>
          <p:nvPr/>
        </p:nvSpPr>
        <p:spPr>
          <a:xfrm>
            <a:off x="17208654" y="3876493"/>
            <a:ext cx="4598401" cy="2082920"/>
          </a:xfrm>
          <a:prstGeom prst="donut">
            <a:avLst>
              <a:gd name="adj" fmla="val 6369"/>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8" name="Donut 17">
            <a:extLst>
              <a:ext uri="{FF2B5EF4-FFF2-40B4-BE49-F238E27FC236}">
                <a16:creationId xmlns:a16="http://schemas.microsoft.com/office/drawing/2014/main" id="{6BD580AC-EC90-824D-B013-C56645C30931}"/>
              </a:ext>
            </a:extLst>
          </p:cNvPr>
          <p:cNvSpPr/>
          <p:nvPr/>
        </p:nvSpPr>
        <p:spPr>
          <a:xfrm>
            <a:off x="14283661" y="5907520"/>
            <a:ext cx="3505755" cy="2650894"/>
          </a:xfrm>
          <a:prstGeom prst="donut">
            <a:avLst>
              <a:gd name="adj" fmla="val 6369"/>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Donut 18">
            <a:extLst>
              <a:ext uri="{FF2B5EF4-FFF2-40B4-BE49-F238E27FC236}">
                <a16:creationId xmlns:a16="http://schemas.microsoft.com/office/drawing/2014/main" id="{24F137F3-B8AD-2742-B638-2D1350006003}"/>
              </a:ext>
            </a:extLst>
          </p:cNvPr>
          <p:cNvSpPr/>
          <p:nvPr/>
        </p:nvSpPr>
        <p:spPr>
          <a:xfrm>
            <a:off x="15662031" y="11015605"/>
            <a:ext cx="3915507" cy="1784822"/>
          </a:xfrm>
          <a:prstGeom prst="donut">
            <a:avLst>
              <a:gd name="adj" fmla="val 6369"/>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8895535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30C4C8C-6BED-1248-B12E-19047360E023}"/>
              </a:ext>
            </a:extLst>
          </p:cNvPr>
          <p:cNvGraphicFramePr/>
          <p:nvPr/>
        </p:nvGraphicFramePr>
        <p:xfrm>
          <a:off x="1237384" y="-635147"/>
          <a:ext cx="31718250" cy="1565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4" name="Text Placeholder 3">
            <a:extLst>
              <a:ext uri="{FF2B5EF4-FFF2-40B4-BE49-F238E27FC236}">
                <a16:creationId xmlns:a16="http://schemas.microsoft.com/office/drawing/2014/main" id="{B04C3697-9F67-4366-B0CB-F533DC30483D}"/>
              </a:ext>
            </a:extLst>
          </p:cNvPr>
          <p:cNvSpPr>
            <a:spLocks noGrp="1"/>
          </p:cNvSpPr>
          <p:nvPr>
            <p:ph type="body" idx="1"/>
          </p:nvPr>
        </p:nvSpPr>
        <p:spPr>
          <a:xfrm>
            <a:off x="482665" y="6171047"/>
            <a:ext cx="10917382" cy="1434821"/>
          </a:xfrm>
        </p:spPr>
        <p:txBody>
          <a:bodyPr/>
          <a:lstStyle/>
          <a:p>
            <a:pPr marL="317500" indent="0" algn="ctr">
              <a:buNone/>
            </a:pPr>
            <a:r>
              <a:rPr lang="en-US" dirty="0"/>
              <a:t>Theory 			Application</a:t>
            </a:r>
          </a:p>
        </p:txBody>
      </p:sp>
      <p:pic>
        <p:nvPicPr>
          <p:cNvPr id="12" name="Graphic 11" descr="Books outline">
            <a:extLst>
              <a:ext uri="{FF2B5EF4-FFF2-40B4-BE49-F238E27FC236}">
                <a16:creationId xmlns:a16="http://schemas.microsoft.com/office/drawing/2014/main" id="{CB7AB4CB-5CF4-3348-99A8-0658D16951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5576" y="7424867"/>
            <a:ext cx="2097094" cy="2097094"/>
          </a:xfrm>
          <a:prstGeom prst="rect">
            <a:avLst/>
          </a:prstGeom>
        </p:spPr>
      </p:pic>
      <p:pic>
        <p:nvPicPr>
          <p:cNvPr id="22" name="Graphic 21" descr="Programmer female outline">
            <a:extLst>
              <a:ext uri="{FF2B5EF4-FFF2-40B4-BE49-F238E27FC236}">
                <a16:creationId xmlns:a16="http://schemas.microsoft.com/office/drawing/2014/main" id="{53F9BCAA-D666-9C42-A169-C8DC65CE5C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1280" y="7424867"/>
            <a:ext cx="2097093" cy="2097093"/>
          </a:xfrm>
          <a:prstGeom prst="rect">
            <a:avLst/>
          </a:prstGeom>
        </p:spPr>
      </p:pic>
      <p:sp>
        <p:nvSpPr>
          <p:cNvPr id="2" name="Cross 1">
            <a:extLst>
              <a:ext uri="{FF2B5EF4-FFF2-40B4-BE49-F238E27FC236}">
                <a16:creationId xmlns:a16="http://schemas.microsoft.com/office/drawing/2014/main" id="{0E903929-6FC6-B346-8C32-10DF5ED95B88}"/>
              </a:ext>
            </a:extLst>
          </p:cNvPr>
          <p:cNvSpPr/>
          <p:nvPr/>
        </p:nvSpPr>
        <p:spPr>
          <a:xfrm>
            <a:off x="5165502" y="6324338"/>
            <a:ext cx="1052946" cy="1128238"/>
          </a:xfrm>
          <a:prstGeom prst="plus">
            <a:avLst>
              <a:gd name="adj" fmla="val 38158"/>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969CA135-8EEA-D04C-9410-7298F300D3BA}"/>
              </a:ext>
            </a:extLst>
          </p:cNvPr>
          <p:cNvSpPr/>
          <p:nvPr/>
        </p:nvSpPr>
        <p:spPr>
          <a:xfrm>
            <a:off x="15489564"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0106446"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18673447"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3742424"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2451078"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4375132"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6482709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5E32F3C-9648-2E48-A106-A85C922580F2}"/>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Structure</a:t>
            </a:r>
          </a:p>
        </p:txBody>
      </p:sp>
      <p:sp>
        <p:nvSpPr>
          <p:cNvPr id="6" name="Text Placeholder 3">
            <a:extLst>
              <a:ext uri="{FF2B5EF4-FFF2-40B4-BE49-F238E27FC236}">
                <a16:creationId xmlns:a16="http://schemas.microsoft.com/office/drawing/2014/main" id="{691EB170-F265-E941-B335-BAF64CEEAEFC}"/>
              </a:ext>
            </a:extLst>
          </p:cNvPr>
          <p:cNvSpPr>
            <a:spLocks noGrp="1"/>
          </p:cNvSpPr>
          <p:nvPr>
            <p:ph type="body" idx="1"/>
          </p:nvPr>
        </p:nvSpPr>
        <p:spPr>
          <a:xfrm>
            <a:off x="538083" y="3871192"/>
            <a:ext cx="23208607" cy="9262917"/>
          </a:xfrm>
        </p:spPr>
        <p:txBody>
          <a:bodyPr anchor="t"/>
          <a:lstStyle/>
          <a:p>
            <a:pPr marL="317500" indent="0">
              <a:spcBef>
                <a:spcPts val="0"/>
              </a:spcBef>
              <a:buNone/>
            </a:pPr>
            <a:r>
              <a:rPr lang="en-US" sz="4800" b="1" dirty="0"/>
              <a:t>Classroom Technologies </a:t>
            </a:r>
          </a:p>
          <a:p>
            <a:pPr lvl="2">
              <a:spcBef>
                <a:spcPts val="0"/>
              </a:spcBef>
            </a:pPr>
            <a:r>
              <a:rPr lang="en-US" sz="4800" dirty="0"/>
              <a:t>Course Website - </a:t>
            </a:r>
            <a:r>
              <a:rPr lang="en-US" sz="4800" dirty="0">
                <a:hlinkClick r:id="rId3"/>
              </a:rPr>
              <a:t>https://amosca01.github.io/DS4200-F22/</a:t>
            </a:r>
            <a:r>
              <a:rPr lang="en-US" sz="4800" dirty="0"/>
              <a:t>  </a:t>
            </a:r>
          </a:p>
          <a:p>
            <a:pPr lvl="2">
              <a:spcBef>
                <a:spcPts val="0"/>
              </a:spcBef>
            </a:pPr>
            <a:r>
              <a:rPr lang="en-US" sz="4800" dirty="0"/>
              <a:t>Piazza - </a:t>
            </a:r>
            <a:r>
              <a:rPr lang="en-US" sz="4800" dirty="0">
                <a:hlinkClick r:id="rId4"/>
              </a:rPr>
              <a:t>https://piazza.com/class/l6o0hqf4nhx59y</a:t>
            </a:r>
            <a:r>
              <a:rPr lang="en-US" sz="4800" dirty="0"/>
              <a:t> </a:t>
            </a:r>
          </a:p>
          <a:p>
            <a:pPr lvl="2">
              <a:spcBef>
                <a:spcPts val="0"/>
              </a:spcBef>
            </a:pPr>
            <a:r>
              <a:rPr lang="en-US" sz="4800" dirty="0" err="1"/>
              <a:t>Gradescope</a:t>
            </a:r>
            <a:r>
              <a:rPr lang="en-US" sz="4800" dirty="0"/>
              <a:t> - </a:t>
            </a:r>
            <a:r>
              <a:rPr lang="en-US" sz="4800" dirty="0">
                <a:hlinkClick r:id="rId5"/>
              </a:rPr>
              <a:t>https://www.gradescope.com/courses/334321</a:t>
            </a:r>
            <a:r>
              <a:rPr lang="en-US" sz="4800" dirty="0"/>
              <a:t> (entry code 4VVNBG)</a:t>
            </a:r>
          </a:p>
          <a:p>
            <a:pPr lvl="2">
              <a:spcBef>
                <a:spcPts val="0"/>
              </a:spcBef>
            </a:pPr>
            <a:r>
              <a:rPr lang="en-US" sz="4800" dirty="0"/>
              <a:t>GitHub Classroom – links provided in assignments </a:t>
            </a:r>
          </a:p>
          <a:p>
            <a:pPr lvl="2">
              <a:spcBef>
                <a:spcPts val="0"/>
              </a:spcBef>
            </a:pPr>
            <a:endParaRPr lang="en-US" sz="4800" dirty="0"/>
          </a:p>
          <a:p>
            <a:pPr marL="317500" indent="0">
              <a:spcBef>
                <a:spcPts val="0"/>
              </a:spcBef>
              <a:buNone/>
            </a:pPr>
            <a:r>
              <a:rPr lang="en-US" sz="4800" b="1" dirty="0"/>
              <a:t>Class Structure </a:t>
            </a:r>
          </a:p>
          <a:p>
            <a:pPr lvl="2">
              <a:spcBef>
                <a:spcPts val="0"/>
              </a:spcBef>
            </a:pPr>
            <a:r>
              <a:rPr lang="en-US" sz="4800" dirty="0"/>
              <a:t>In class </a:t>
            </a:r>
          </a:p>
          <a:p>
            <a:pPr lvl="4">
              <a:spcBef>
                <a:spcPts val="0"/>
              </a:spcBef>
            </a:pPr>
            <a:r>
              <a:rPr lang="en-US" sz="4800" dirty="0"/>
              <a:t>Lecture + graded in-class activity (</a:t>
            </a:r>
            <a:r>
              <a:rPr lang="en-US" sz="4800" dirty="0" err="1"/>
              <a:t>ic</a:t>
            </a:r>
            <a:r>
              <a:rPr lang="en-US" sz="4800" dirty="0"/>
              <a:t>)</a:t>
            </a:r>
          </a:p>
          <a:p>
            <a:pPr lvl="2">
              <a:spcBef>
                <a:spcPts val="0"/>
              </a:spcBef>
            </a:pPr>
            <a:r>
              <a:rPr lang="en-US" sz="4800" dirty="0"/>
              <a:t>Outside of class  </a:t>
            </a:r>
          </a:p>
          <a:p>
            <a:pPr lvl="4">
              <a:spcBef>
                <a:spcPts val="0"/>
              </a:spcBef>
            </a:pPr>
            <a:r>
              <a:rPr lang="en-US" sz="4800" dirty="0"/>
              <a:t>Graded homework (</a:t>
            </a:r>
            <a:r>
              <a:rPr lang="en-US" sz="4800" dirty="0" err="1"/>
              <a:t>hw</a:t>
            </a:r>
            <a:r>
              <a:rPr lang="en-US" sz="4800" dirty="0"/>
              <a:t>) + project milestone (pm) assignments </a:t>
            </a:r>
          </a:p>
        </p:txBody>
      </p:sp>
    </p:spTree>
    <p:extLst>
      <p:ext uri="{BB962C8B-B14F-4D97-AF65-F5344CB8AC3E}">
        <p14:creationId xmlns:p14="http://schemas.microsoft.com/office/powerpoint/2010/main" val="13244783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solidFill>
            <a:schemeClr val="accent2"/>
          </a:solidFill>
          <a:ln w="12700">
            <a:miter lim="400000"/>
          </a:ln>
        </p:spPr>
        <p:txBody>
          <a:bodyPr lIns="50800" tIns="50800" rIns="50800" bIns="50800" anchor="ctr"/>
          <a:lstStyle/>
          <a:p>
            <a:pPr hangingPunct="0"/>
            <a:r>
              <a:rPr lang="en-US" dirty="0">
                <a:solidFill>
                  <a:schemeClr val="bg1"/>
                </a:solidFill>
              </a:rPr>
              <a:t>What is Visualization?</a:t>
            </a:r>
          </a:p>
        </p:txBody>
      </p:sp>
    </p:spTree>
    <p:extLst>
      <p:ext uri="{BB962C8B-B14F-4D97-AF65-F5344CB8AC3E}">
        <p14:creationId xmlns:p14="http://schemas.microsoft.com/office/powerpoint/2010/main" val="28066898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AFCC01A-C4C5-E048-81F6-00D753ED78AB}"/>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What is Visualization?</a:t>
            </a:r>
          </a:p>
        </p:txBody>
      </p:sp>
      <p:pic>
        <p:nvPicPr>
          <p:cNvPr id="9" name="Graphic 8" descr="Group brainstorm outline">
            <a:extLst>
              <a:ext uri="{FF2B5EF4-FFF2-40B4-BE49-F238E27FC236}">
                <a16:creationId xmlns:a16="http://schemas.microsoft.com/office/drawing/2014/main" id="{05293298-B52E-4B45-BC50-C7857A2C93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7451" y="3981451"/>
            <a:ext cx="8143874" cy="8143874"/>
          </a:xfrm>
          <a:prstGeom prst="rect">
            <a:avLst/>
          </a:prstGeom>
        </p:spPr>
      </p:pic>
      <p:sp>
        <p:nvSpPr>
          <p:cNvPr id="10" name="Text Placeholder 3">
            <a:extLst>
              <a:ext uri="{FF2B5EF4-FFF2-40B4-BE49-F238E27FC236}">
                <a16:creationId xmlns:a16="http://schemas.microsoft.com/office/drawing/2014/main" id="{91303807-43D0-F34C-A004-575780DF938C}"/>
              </a:ext>
            </a:extLst>
          </p:cNvPr>
          <p:cNvSpPr txBox="1">
            <a:spLocks/>
          </p:cNvSpPr>
          <p:nvPr/>
        </p:nvSpPr>
        <p:spPr>
          <a:xfrm>
            <a:off x="9734550" y="5978526"/>
            <a:ext cx="14283690" cy="5603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lvl="1" defTabSz="1374140" hangingPunct="1">
              <a:spcBef>
                <a:spcPts val="400"/>
              </a:spcBef>
              <a:buFont typeface="Arial" panose="020B0604020202020204" pitchFamily="34" charset="0"/>
              <a:buChar char="•"/>
            </a:pPr>
            <a:r>
              <a:rPr lang="en-US" dirty="0"/>
              <a:t>Find an </a:t>
            </a:r>
            <a:r>
              <a:rPr lang="en-US" b="1" dirty="0"/>
              <a:t>example of a visualization </a:t>
            </a:r>
            <a:r>
              <a:rPr lang="en-US" dirty="0"/>
              <a:t>you have seen recently. </a:t>
            </a:r>
          </a:p>
          <a:p>
            <a:pPr lvl="1" defTabSz="1374140" hangingPunct="1">
              <a:spcBef>
                <a:spcPts val="400"/>
              </a:spcBef>
              <a:buFont typeface="Arial" panose="020B0604020202020204" pitchFamily="34" charset="0"/>
              <a:buChar char="•"/>
            </a:pPr>
            <a:endParaRPr lang="en-US" dirty="0"/>
          </a:p>
          <a:p>
            <a:pPr lvl="1" defTabSz="1374140" hangingPunct="1">
              <a:spcBef>
                <a:spcPts val="400"/>
              </a:spcBef>
              <a:buFont typeface="Arial" panose="020B0604020202020204" pitchFamily="34" charset="0"/>
              <a:buChar char="•"/>
            </a:pPr>
            <a:r>
              <a:rPr lang="en-US" dirty="0"/>
              <a:t>Add a screenshot of it to the </a:t>
            </a:r>
            <a:r>
              <a:rPr lang="en-US" dirty="0" err="1"/>
              <a:t>Jamboard</a:t>
            </a:r>
            <a:r>
              <a:rPr lang="en-US" dirty="0"/>
              <a:t> here: </a:t>
            </a:r>
            <a:r>
              <a:rPr lang="en-US" dirty="0">
                <a:hlinkClick r:id="rId5"/>
              </a:rPr>
              <a:t>Real-World-Examples</a:t>
            </a:r>
            <a:r>
              <a:rPr lang="en-US" dirty="0"/>
              <a:t> </a:t>
            </a:r>
          </a:p>
        </p:txBody>
      </p:sp>
    </p:spTree>
    <p:extLst>
      <p:ext uri="{BB962C8B-B14F-4D97-AF65-F5344CB8AC3E}">
        <p14:creationId xmlns:p14="http://schemas.microsoft.com/office/powerpoint/2010/main" val="727181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AFCC01A-C4C5-E048-81F6-00D753ED78AB}"/>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What is Visualization?</a:t>
            </a:r>
          </a:p>
        </p:txBody>
      </p:sp>
      <p:pic>
        <p:nvPicPr>
          <p:cNvPr id="9" name="Graphic 8" descr="Group brainstorm outline">
            <a:extLst>
              <a:ext uri="{FF2B5EF4-FFF2-40B4-BE49-F238E27FC236}">
                <a16:creationId xmlns:a16="http://schemas.microsoft.com/office/drawing/2014/main" id="{05293298-B52E-4B45-BC50-C7857A2C93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7451" y="3981451"/>
            <a:ext cx="8143874" cy="8143874"/>
          </a:xfrm>
          <a:prstGeom prst="rect">
            <a:avLst/>
          </a:prstGeom>
        </p:spPr>
      </p:pic>
      <p:sp>
        <p:nvSpPr>
          <p:cNvPr id="10" name="Text Placeholder 3">
            <a:extLst>
              <a:ext uri="{FF2B5EF4-FFF2-40B4-BE49-F238E27FC236}">
                <a16:creationId xmlns:a16="http://schemas.microsoft.com/office/drawing/2014/main" id="{91303807-43D0-F34C-A004-575780DF938C}"/>
              </a:ext>
            </a:extLst>
          </p:cNvPr>
          <p:cNvSpPr txBox="1">
            <a:spLocks/>
          </p:cNvSpPr>
          <p:nvPr/>
        </p:nvSpPr>
        <p:spPr>
          <a:xfrm>
            <a:off x="9947910" y="5251451"/>
            <a:ext cx="13704570" cy="5603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lvl="1" defTabSz="1374140" hangingPunct="1">
              <a:spcBef>
                <a:spcPts val="400"/>
              </a:spcBef>
              <a:buFont typeface="Arial" panose="020B0604020202020204" pitchFamily="34" charset="0"/>
              <a:buChar char="•"/>
            </a:pPr>
            <a:r>
              <a:rPr lang="en-US" dirty="0"/>
              <a:t>Look at the examples of visualizations. Talk to your neighbors and </a:t>
            </a:r>
            <a:r>
              <a:rPr lang="en-US" b="1" dirty="0"/>
              <a:t>brainstorm a definition for Information Visualization</a:t>
            </a:r>
            <a:r>
              <a:rPr lang="en-US" dirty="0"/>
              <a:t>. </a:t>
            </a:r>
          </a:p>
          <a:p>
            <a:pPr lvl="1" defTabSz="1374140" hangingPunct="1">
              <a:spcBef>
                <a:spcPts val="400"/>
              </a:spcBef>
              <a:buFont typeface="Arial" panose="020B0604020202020204" pitchFamily="34" charset="0"/>
              <a:buChar char="•"/>
            </a:pPr>
            <a:endParaRPr lang="en-US" dirty="0"/>
          </a:p>
          <a:p>
            <a:pPr lvl="1" defTabSz="1374140" hangingPunct="1">
              <a:spcBef>
                <a:spcPts val="400"/>
              </a:spcBef>
              <a:buFont typeface="Arial" panose="020B0604020202020204" pitchFamily="34" charset="0"/>
              <a:buChar char="•"/>
            </a:pPr>
            <a:r>
              <a:rPr lang="en-US" dirty="0"/>
              <a:t>Add your thoughts to the </a:t>
            </a:r>
            <a:r>
              <a:rPr lang="en-US" dirty="0" err="1"/>
              <a:t>Jamboard</a:t>
            </a:r>
            <a:r>
              <a:rPr lang="en-US" dirty="0"/>
              <a:t> here: </a:t>
            </a:r>
            <a:r>
              <a:rPr lang="en-US" dirty="0">
                <a:hlinkClick r:id="rId5"/>
              </a:rPr>
              <a:t>Define-Information-Visualization</a:t>
            </a:r>
            <a:endParaRPr lang="en-US" dirty="0"/>
          </a:p>
        </p:txBody>
      </p:sp>
    </p:spTree>
    <p:extLst>
      <p:ext uri="{BB962C8B-B14F-4D97-AF65-F5344CB8AC3E}">
        <p14:creationId xmlns:p14="http://schemas.microsoft.com/office/powerpoint/2010/main" val="33260868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140167-48A7-5141-A2FE-3D8F43BE12D6}"/>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Official Definition</a:t>
            </a:r>
          </a:p>
        </p:txBody>
      </p:sp>
      <p:sp>
        <p:nvSpPr>
          <p:cNvPr id="4" name="visualization">
            <a:extLst>
              <a:ext uri="{FF2B5EF4-FFF2-40B4-BE49-F238E27FC236}">
                <a16:creationId xmlns:a16="http://schemas.microsoft.com/office/drawing/2014/main" id="{EB384CDC-E9B4-FE47-A044-E868A1DB841E}"/>
              </a:ext>
            </a:extLst>
          </p:cNvPr>
          <p:cNvSpPr/>
          <p:nvPr/>
        </p:nvSpPr>
        <p:spPr>
          <a:xfrm>
            <a:off x="88279" y="5973019"/>
            <a:ext cx="7772401" cy="1795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1000"/>
            </a:lvl1pPr>
          </a:lstStyle>
          <a:p>
            <a:r>
              <a:rPr lang="en-US" u="sng" dirty="0"/>
              <a:t>V</a:t>
            </a:r>
            <a:r>
              <a:rPr u="sng" dirty="0"/>
              <a:t>isualization</a:t>
            </a:r>
            <a:r>
              <a:rPr lang="en-US" dirty="0"/>
              <a:t>:</a:t>
            </a:r>
            <a:endParaRPr dirty="0"/>
          </a:p>
        </p:txBody>
      </p:sp>
      <p:sp>
        <p:nvSpPr>
          <p:cNvPr id="6" name="the visual representation of data to reinforce human cognition">
            <a:extLst>
              <a:ext uri="{FF2B5EF4-FFF2-40B4-BE49-F238E27FC236}">
                <a16:creationId xmlns:a16="http://schemas.microsoft.com/office/drawing/2014/main" id="{8FAB51B0-BC2E-1549-9E66-8A6B48F485B1}"/>
              </a:ext>
            </a:extLst>
          </p:cNvPr>
          <p:cNvSpPr/>
          <p:nvPr/>
        </p:nvSpPr>
        <p:spPr>
          <a:xfrm>
            <a:off x="8065492" y="6396782"/>
            <a:ext cx="15392401" cy="2743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9000"/>
            </a:lvl1pPr>
          </a:lstStyle>
          <a:p>
            <a:r>
              <a:rPr dirty="0"/>
              <a:t>the visual representation of data to reinforce human cognition</a:t>
            </a:r>
          </a:p>
        </p:txBody>
      </p:sp>
    </p:spTree>
    <p:extLst>
      <p:ext uri="{BB962C8B-B14F-4D97-AF65-F5344CB8AC3E}">
        <p14:creationId xmlns:p14="http://schemas.microsoft.com/office/powerpoint/2010/main" val="47059798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140167-48A7-5141-A2FE-3D8F43BE12D6}"/>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Official Definition</a:t>
            </a:r>
          </a:p>
        </p:txBody>
      </p:sp>
      <p:sp>
        <p:nvSpPr>
          <p:cNvPr id="4" name="visualization">
            <a:extLst>
              <a:ext uri="{FF2B5EF4-FFF2-40B4-BE49-F238E27FC236}">
                <a16:creationId xmlns:a16="http://schemas.microsoft.com/office/drawing/2014/main" id="{EB384CDC-E9B4-FE47-A044-E868A1DB841E}"/>
              </a:ext>
            </a:extLst>
          </p:cNvPr>
          <p:cNvSpPr/>
          <p:nvPr/>
        </p:nvSpPr>
        <p:spPr>
          <a:xfrm>
            <a:off x="88279" y="5973019"/>
            <a:ext cx="7772401" cy="1795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1000"/>
            </a:lvl1pPr>
          </a:lstStyle>
          <a:p>
            <a:r>
              <a:rPr lang="en-US" u="sng" dirty="0"/>
              <a:t>V</a:t>
            </a:r>
            <a:r>
              <a:rPr u="sng" dirty="0"/>
              <a:t>isualization</a:t>
            </a:r>
            <a:r>
              <a:rPr lang="en-US" dirty="0"/>
              <a:t>:</a:t>
            </a:r>
            <a:endParaRPr dirty="0"/>
          </a:p>
        </p:txBody>
      </p:sp>
      <p:sp>
        <p:nvSpPr>
          <p:cNvPr id="6" name="the visual representation of data to reinforce human cognition">
            <a:extLst>
              <a:ext uri="{FF2B5EF4-FFF2-40B4-BE49-F238E27FC236}">
                <a16:creationId xmlns:a16="http://schemas.microsoft.com/office/drawing/2014/main" id="{8FAB51B0-BC2E-1549-9E66-8A6B48F485B1}"/>
              </a:ext>
            </a:extLst>
          </p:cNvPr>
          <p:cNvSpPr/>
          <p:nvPr/>
        </p:nvSpPr>
        <p:spPr>
          <a:xfrm>
            <a:off x="8065492" y="6396782"/>
            <a:ext cx="15392401" cy="2743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9000"/>
            </a:lvl1pPr>
          </a:lstStyle>
          <a:p>
            <a:r>
              <a:rPr dirty="0"/>
              <a:t>the visual representation of data to reinforce human cognition</a:t>
            </a:r>
          </a:p>
        </p:txBody>
      </p:sp>
      <p:sp>
        <p:nvSpPr>
          <p:cNvPr id="7" name="(static or interactive)">
            <a:extLst>
              <a:ext uri="{FF2B5EF4-FFF2-40B4-BE49-F238E27FC236}">
                <a16:creationId xmlns:a16="http://schemas.microsoft.com/office/drawing/2014/main" id="{154608E8-0E22-0B45-99EB-2EC550EB844E}"/>
              </a:ext>
            </a:extLst>
          </p:cNvPr>
          <p:cNvSpPr/>
          <p:nvPr/>
        </p:nvSpPr>
        <p:spPr>
          <a:xfrm>
            <a:off x="2935842" y="4240618"/>
            <a:ext cx="10259299"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rPr dirty="0"/>
              <a:t>(static or interactive)</a:t>
            </a:r>
          </a:p>
        </p:txBody>
      </p:sp>
      <p:pic>
        <p:nvPicPr>
          <p:cNvPr id="9" name="Line" descr="Line">
            <a:extLst>
              <a:ext uri="{FF2B5EF4-FFF2-40B4-BE49-F238E27FC236}">
                <a16:creationId xmlns:a16="http://schemas.microsoft.com/office/drawing/2014/main" id="{98DEAE34-EFFA-C242-8F41-B79A100DDB88}"/>
              </a:ext>
            </a:extLst>
          </p:cNvPr>
          <p:cNvPicPr>
            <a:picLocks/>
          </p:cNvPicPr>
          <p:nvPr/>
        </p:nvPicPr>
        <p:blipFill>
          <a:blip r:embed="rId5"/>
          <a:stretch>
            <a:fillRect/>
          </a:stretch>
        </p:blipFill>
        <p:spPr>
          <a:xfrm>
            <a:off x="9334743" y="5508286"/>
            <a:ext cx="521043" cy="1417233"/>
          </a:xfrm>
          <a:prstGeom prst="rect">
            <a:avLst/>
          </a:prstGeom>
        </p:spPr>
      </p:pic>
      <p:pic>
        <p:nvPicPr>
          <p:cNvPr id="11" name="droppedImage.tiff" descr="droppedImage.tiff">
            <a:extLst>
              <a:ext uri="{FF2B5EF4-FFF2-40B4-BE49-F238E27FC236}">
                <a16:creationId xmlns:a16="http://schemas.microsoft.com/office/drawing/2014/main" id="{4C10B35A-0B2C-934B-9F3A-7D33CF071171}"/>
              </a:ext>
            </a:extLst>
          </p:cNvPr>
          <p:cNvPicPr>
            <a:picLocks noChangeAspect="1"/>
          </p:cNvPicPr>
          <p:nvPr/>
        </p:nvPicPr>
        <p:blipFill>
          <a:blip r:embed="rId6"/>
          <a:stretch>
            <a:fillRect/>
          </a:stretch>
        </p:blipFill>
        <p:spPr>
          <a:xfrm>
            <a:off x="732081" y="9148043"/>
            <a:ext cx="4407521" cy="4407521"/>
          </a:xfrm>
          <a:prstGeom prst="rect">
            <a:avLst/>
          </a:prstGeom>
          <a:ln w="12700">
            <a:miter lim="400000"/>
          </a:ln>
          <a:effectLst>
            <a:outerShdw blurRad="127000" dist="76200" dir="2700000" rotWithShape="0">
              <a:srgbClr val="424242">
                <a:alpha val="75000"/>
              </a:srgbClr>
            </a:outerShdw>
          </a:effectLst>
        </p:spPr>
      </p:pic>
      <p:pic>
        <p:nvPicPr>
          <p:cNvPr id="12" name="droppedImage.tiff" descr="droppedImage.tiff">
            <a:extLst>
              <a:ext uri="{FF2B5EF4-FFF2-40B4-BE49-F238E27FC236}">
                <a16:creationId xmlns:a16="http://schemas.microsoft.com/office/drawing/2014/main" id="{7A760425-2892-DC40-A8F3-F8939880E267}"/>
              </a:ext>
            </a:extLst>
          </p:cNvPr>
          <p:cNvPicPr>
            <a:picLocks noChangeAspect="1"/>
          </p:cNvPicPr>
          <p:nvPr/>
        </p:nvPicPr>
        <p:blipFill>
          <a:blip r:embed="rId6"/>
          <a:stretch>
            <a:fillRect/>
          </a:stretch>
        </p:blipFill>
        <p:spPr>
          <a:xfrm>
            <a:off x="6565279" y="9139982"/>
            <a:ext cx="4407521" cy="4407521"/>
          </a:xfrm>
          <a:prstGeom prst="rect">
            <a:avLst/>
          </a:prstGeom>
          <a:ln w="12700">
            <a:miter lim="400000"/>
          </a:ln>
          <a:effectLst>
            <a:outerShdw blurRad="127000" dist="76200" dir="2700000" rotWithShape="0">
              <a:srgbClr val="424242">
                <a:alpha val="75000"/>
              </a:srgbClr>
            </a:outerShdw>
          </a:effectLst>
        </p:spPr>
      </p:pic>
      <p:pic>
        <p:nvPicPr>
          <p:cNvPr id="16" name="Graphic 15" descr="Cursor with solid fill">
            <a:extLst>
              <a:ext uri="{FF2B5EF4-FFF2-40B4-BE49-F238E27FC236}">
                <a16:creationId xmlns:a16="http://schemas.microsoft.com/office/drawing/2014/main" id="{33CB6839-8888-B545-AAB3-427C74A0F7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5264" y="11883182"/>
            <a:ext cx="914400" cy="914400"/>
          </a:xfrm>
          <a:prstGeom prst="rect">
            <a:avLst/>
          </a:prstGeom>
        </p:spPr>
      </p:pic>
      <p:sp>
        <p:nvSpPr>
          <p:cNvPr id="17" name="Rectangular Callout 16">
            <a:extLst>
              <a:ext uri="{FF2B5EF4-FFF2-40B4-BE49-F238E27FC236}">
                <a16:creationId xmlns:a16="http://schemas.microsoft.com/office/drawing/2014/main" id="{470860C5-F374-D047-B9C6-06B231451D52}"/>
              </a:ext>
            </a:extLst>
          </p:cNvPr>
          <p:cNvSpPr/>
          <p:nvPr/>
        </p:nvSpPr>
        <p:spPr>
          <a:xfrm>
            <a:off x="10052464" y="10109102"/>
            <a:ext cx="2352675" cy="1333698"/>
          </a:xfrm>
          <a:prstGeom prst="wedgeRectCallout">
            <a:avLst>
              <a:gd name="adj1" fmla="val -50410"/>
              <a:gd name="adj2" fmla="val 96906"/>
            </a:avLst>
          </a:prstGeom>
          <a:blipFill rotWithShape="1">
            <a:blip r:embed="rId9"/>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uFillTx/>
                <a:latin typeface="+mj-lt"/>
                <a:ea typeface="+mj-ea"/>
                <a:cs typeface="+mj-cs"/>
                <a:sym typeface="Gill Sans"/>
              </a:rPr>
              <a:t>Bar C</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rPr>
              <a:t>Value 200</a:t>
            </a:r>
            <a:endParaRPr kumimoji="0" lang="en-US" sz="4000" b="0" i="0" u="none" strike="noStrike" cap="none" spc="0" normalizeH="0" baseline="0" dirty="0">
              <a:ln>
                <a:noFill/>
              </a:ln>
              <a:solidFill>
                <a:srgbClr val="FFFFFF"/>
              </a:solidFill>
              <a:uFillTx/>
              <a:latin typeface="+mj-lt"/>
              <a:ea typeface="+mj-ea"/>
              <a:cs typeface="+mj-cs"/>
              <a:sym typeface="Gill Sans"/>
            </a:endParaRPr>
          </a:p>
        </p:txBody>
      </p:sp>
      <p:pic>
        <p:nvPicPr>
          <p:cNvPr id="2" name="Screen Recording 2022-08-31 at 10.49.40" descr="Screen Recording 2022-08-31 at 10.49.40">
            <a:hlinkClick r:id="" action="ppaction://media"/>
            <a:extLst>
              <a:ext uri="{FF2B5EF4-FFF2-40B4-BE49-F238E27FC236}">
                <a16:creationId xmlns:a16="http://schemas.microsoft.com/office/drawing/2014/main" id="{1450DDEA-9AD2-C7EA-6CC0-9A32FB0ECD4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3195141" y="9136480"/>
            <a:ext cx="9550400" cy="4673600"/>
          </a:xfrm>
          <a:prstGeom prst="rect">
            <a:avLst/>
          </a:prstGeom>
        </p:spPr>
      </p:pic>
      <p:sp>
        <p:nvSpPr>
          <p:cNvPr id="13" name="TextBox 12">
            <a:extLst>
              <a:ext uri="{FF2B5EF4-FFF2-40B4-BE49-F238E27FC236}">
                <a16:creationId xmlns:a16="http://schemas.microsoft.com/office/drawing/2014/main" id="{F7DC81DA-8939-B63E-7FF8-9208F7365EB0}"/>
              </a:ext>
            </a:extLst>
          </p:cNvPr>
          <p:cNvSpPr txBox="1"/>
          <p:nvPr/>
        </p:nvSpPr>
        <p:spPr>
          <a:xfrm>
            <a:off x="13411202" y="13484003"/>
            <a:ext cx="12466320"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100" dirty="0"/>
              <a:t>https://d3-graph-gallery.com/</a:t>
            </a:r>
            <a:r>
              <a:rPr lang="en-US" sz="1100" dirty="0" err="1"/>
              <a:t>interactivity.html</a:t>
            </a:r>
            <a:endParaRPr lang="en-US" sz="1100" dirty="0"/>
          </a:p>
        </p:txBody>
      </p:sp>
    </p:spTree>
    <p:extLst>
      <p:ext uri="{BB962C8B-B14F-4D97-AF65-F5344CB8AC3E}">
        <p14:creationId xmlns:p14="http://schemas.microsoft.com/office/powerpoint/2010/main" val="3340295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B1BD9976-98FD-3AFC-E30F-2DC1B0D0278D}"/>
              </a:ext>
            </a:extLst>
          </p:cNvPr>
          <p:cNvPicPr>
            <a:picLocks noChangeAspect="1"/>
          </p:cNvPicPr>
          <p:nvPr/>
        </p:nvPicPr>
        <p:blipFill rotWithShape="1">
          <a:blip r:embed="rId3">
            <a:extLst>
              <a:ext uri="{28A0092B-C50C-407E-A947-70E740481C1C}">
                <a14:useLocalDpi xmlns:a14="http://schemas.microsoft.com/office/drawing/2010/main" val="0"/>
              </a:ext>
            </a:extLst>
          </a:blip>
          <a:srcRect t="1273" r="6097" b="4148"/>
          <a:stretch/>
        </p:blipFill>
        <p:spPr>
          <a:xfrm>
            <a:off x="8744213" y="8745100"/>
            <a:ext cx="5548045" cy="4975810"/>
          </a:xfrm>
          <a:prstGeom prst="rect">
            <a:avLst/>
          </a:prstGeom>
        </p:spPr>
      </p:pic>
      <p:sp>
        <p:nvSpPr>
          <p:cNvPr id="3" name="Title 2">
            <a:extLst>
              <a:ext uri="{FF2B5EF4-FFF2-40B4-BE49-F238E27FC236}">
                <a16:creationId xmlns:a16="http://schemas.microsoft.com/office/drawing/2014/main" id="{65140167-48A7-5141-A2FE-3D8F43BE12D6}"/>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Official Definition</a:t>
            </a:r>
          </a:p>
        </p:txBody>
      </p:sp>
      <p:sp>
        <p:nvSpPr>
          <p:cNvPr id="4" name="visualization">
            <a:extLst>
              <a:ext uri="{FF2B5EF4-FFF2-40B4-BE49-F238E27FC236}">
                <a16:creationId xmlns:a16="http://schemas.microsoft.com/office/drawing/2014/main" id="{EB384CDC-E9B4-FE47-A044-E868A1DB841E}"/>
              </a:ext>
            </a:extLst>
          </p:cNvPr>
          <p:cNvSpPr/>
          <p:nvPr/>
        </p:nvSpPr>
        <p:spPr>
          <a:xfrm>
            <a:off x="88279" y="5973019"/>
            <a:ext cx="7772401" cy="1795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1000"/>
            </a:lvl1pPr>
          </a:lstStyle>
          <a:p>
            <a:r>
              <a:rPr lang="en-US" u="sng" dirty="0"/>
              <a:t>V</a:t>
            </a:r>
            <a:r>
              <a:rPr u="sng" dirty="0"/>
              <a:t>isualization</a:t>
            </a:r>
            <a:r>
              <a:rPr lang="en-US" dirty="0"/>
              <a:t>:</a:t>
            </a:r>
            <a:endParaRPr dirty="0"/>
          </a:p>
        </p:txBody>
      </p:sp>
      <p:sp>
        <p:nvSpPr>
          <p:cNvPr id="6" name="the visual representation of data to reinforce human cognition">
            <a:extLst>
              <a:ext uri="{FF2B5EF4-FFF2-40B4-BE49-F238E27FC236}">
                <a16:creationId xmlns:a16="http://schemas.microsoft.com/office/drawing/2014/main" id="{8FAB51B0-BC2E-1549-9E66-8A6B48F485B1}"/>
              </a:ext>
            </a:extLst>
          </p:cNvPr>
          <p:cNvSpPr/>
          <p:nvPr/>
        </p:nvSpPr>
        <p:spPr>
          <a:xfrm>
            <a:off x="8065492" y="6396782"/>
            <a:ext cx="15392401" cy="2743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9000"/>
            </a:lvl1pPr>
          </a:lstStyle>
          <a:p>
            <a:r>
              <a:rPr dirty="0"/>
              <a:t>the visual representation of data to reinforce human cognition</a:t>
            </a:r>
          </a:p>
        </p:txBody>
      </p:sp>
      <p:sp>
        <p:nvSpPr>
          <p:cNvPr id="7" name="(static or interactive)">
            <a:extLst>
              <a:ext uri="{FF2B5EF4-FFF2-40B4-BE49-F238E27FC236}">
                <a16:creationId xmlns:a16="http://schemas.microsoft.com/office/drawing/2014/main" id="{154608E8-0E22-0B45-99EB-2EC550EB844E}"/>
              </a:ext>
            </a:extLst>
          </p:cNvPr>
          <p:cNvSpPr/>
          <p:nvPr/>
        </p:nvSpPr>
        <p:spPr>
          <a:xfrm>
            <a:off x="2935842" y="4240618"/>
            <a:ext cx="10259299"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rPr dirty="0"/>
              <a:t>(static or interactive)</a:t>
            </a:r>
          </a:p>
        </p:txBody>
      </p:sp>
      <p:sp>
        <p:nvSpPr>
          <p:cNvPr id="8" name="(abstract or spatial)">
            <a:extLst>
              <a:ext uri="{FF2B5EF4-FFF2-40B4-BE49-F238E27FC236}">
                <a16:creationId xmlns:a16="http://schemas.microsoft.com/office/drawing/2014/main" id="{E70F5EA2-F4FE-7748-BD77-77F61DE210BD}"/>
              </a:ext>
            </a:extLst>
          </p:cNvPr>
          <p:cNvSpPr/>
          <p:nvPr/>
        </p:nvSpPr>
        <p:spPr>
          <a:xfrm>
            <a:off x="14464392" y="4240618"/>
            <a:ext cx="9791206"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t>(abstract or spatial)</a:t>
            </a:r>
          </a:p>
        </p:txBody>
      </p:sp>
      <p:pic>
        <p:nvPicPr>
          <p:cNvPr id="9" name="Line" descr="Line">
            <a:extLst>
              <a:ext uri="{FF2B5EF4-FFF2-40B4-BE49-F238E27FC236}">
                <a16:creationId xmlns:a16="http://schemas.microsoft.com/office/drawing/2014/main" id="{98DEAE34-EFFA-C242-8F41-B79A100DDB88}"/>
              </a:ext>
            </a:extLst>
          </p:cNvPr>
          <p:cNvPicPr>
            <a:picLocks/>
          </p:cNvPicPr>
          <p:nvPr/>
        </p:nvPicPr>
        <p:blipFill>
          <a:blip r:embed="rId4"/>
          <a:stretch>
            <a:fillRect/>
          </a:stretch>
        </p:blipFill>
        <p:spPr>
          <a:xfrm>
            <a:off x="9334743" y="5508286"/>
            <a:ext cx="521043" cy="1417233"/>
          </a:xfrm>
          <a:prstGeom prst="rect">
            <a:avLst/>
          </a:prstGeom>
        </p:spPr>
      </p:pic>
      <p:pic>
        <p:nvPicPr>
          <p:cNvPr id="10" name="Line" descr="Line">
            <a:extLst>
              <a:ext uri="{FF2B5EF4-FFF2-40B4-BE49-F238E27FC236}">
                <a16:creationId xmlns:a16="http://schemas.microsoft.com/office/drawing/2014/main" id="{5A1AD039-9CF4-254C-9C8E-6D4E0CC0DA23}"/>
              </a:ext>
            </a:extLst>
          </p:cNvPr>
          <p:cNvPicPr>
            <a:picLocks/>
          </p:cNvPicPr>
          <p:nvPr/>
        </p:nvPicPr>
        <p:blipFill>
          <a:blip r:embed="rId5"/>
          <a:stretch>
            <a:fillRect/>
          </a:stretch>
        </p:blipFill>
        <p:spPr>
          <a:xfrm>
            <a:off x="20739252" y="5470833"/>
            <a:ext cx="457214" cy="1307282"/>
          </a:xfrm>
          <a:prstGeom prst="rect">
            <a:avLst/>
          </a:prstGeom>
        </p:spPr>
      </p:pic>
      <p:pic>
        <p:nvPicPr>
          <p:cNvPr id="15" name="Picture 14" descr="Chart, scatter chart&#10;&#10;Description automatically generated">
            <a:extLst>
              <a:ext uri="{FF2B5EF4-FFF2-40B4-BE49-F238E27FC236}">
                <a16:creationId xmlns:a16="http://schemas.microsoft.com/office/drawing/2014/main" id="{738A5049-D845-A129-BEA4-FC8A3AAD91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249" y="8745100"/>
            <a:ext cx="5181150" cy="5070520"/>
          </a:xfrm>
          <a:prstGeom prst="rect">
            <a:avLst/>
          </a:prstGeom>
        </p:spPr>
      </p:pic>
      <p:pic>
        <p:nvPicPr>
          <p:cNvPr id="20" name="Picture 19" descr="Map&#10;&#10;Description automatically generated">
            <a:extLst>
              <a:ext uri="{FF2B5EF4-FFF2-40B4-BE49-F238E27FC236}">
                <a16:creationId xmlns:a16="http://schemas.microsoft.com/office/drawing/2014/main" id="{01F3FAB4-A1E4-B842-A560-EFF33CB2AB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31911" y="9139982"/>
            <a:ext cx="5256168" cy="5199952"/>
          </a:xfrm>
          <a:prstGeom prst="rect">
            <a:avLst/>
          </a:prstGeom>
        </p:spPr>
      </p:pic>
      <p:sp>
        <p:nvSpPr>
          <p:cNvPr id="22" name="TextBox 21">
            <a:extLst>
              <a:ext uri="{FF2B5EF4-FFF2-40B4-BE49-F238E27FC236}">
                <a16:creationId xmlns:a16="http://schemas.microsoft.com/office/drawing/2014/main" id="{96B579C0-0F4E-A3A7-C712-F4BAF9EB5AA0}"/>
              </a:ext>
            </a:extLst>
          </p:cNvPr>
          <p:cNvSpPr txBox="1"/>
          <p:nvPr/>
        </p:nvSpPr>
        <p:spPr>
          <a:xfrm>
            <a:off x="11789278" y="13260484"/>
            <a:ext cx="1246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800" dirty="0"/>
              <a:t>https://d3-graph-gallery.com/</a:t>
            </a:r>
          </a:p>
        </p:txBody>
      </p:sp>
    </p:spTree>
    <p:extLst>
      <p:ext uri="{BB962C8B-B14F-4D97-AF65-F5344CB8AC3E}">
        <p14:creationId xmlns:p14="http://schemas.microsoft.com/office/powerpoint/2010/main" val="30160246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0C9758-B23D-4B89-869B-F1D6D6F60DC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Today</a:t>
            </a:r>
          </a:p>
        </p:txBody>
      </p:sp>
      <p:sp>
        <p:nvSpPr>
          <p:cNvPr id="4" name="Text Placeholder 3">
            <a:extLst>
              <a:ext uri="{FF2B5EF4-FFF2-40B4-BE49-F238E27FC236}">
                <a16:creationId xmlns:a16="http://schemas.microsoft.com/office/drawing/2014/main" id="{B04C3697-9F67-4366-B0CB-F533DC30483D}"/>
              </a:ext>
            </a:extLst>
          </p:cNvPr>
          <p:cNvSpPr>
            <a:spLocks noGrp="1"/>
          </p:cNvSpPr>
          <p:nvPr>
            <p:ph type="body" idx="1"/>
          </p:nvPr>
        </p:nvSpPr>
        <p:spPr/>
        <p:txBody>
          <a:bodyPr/>
          <a:lstStyle/>
          <a:p>
            <a:r>
              <a:rPr lang="en-US" dirty="0"/>
              <a:t>Course Overview </a:t>
            </a:r>
          </a:p>
          <a:p>
            <a:r>
              <a:rPr lang="en-US" dirty="0"/>
              <a:t>What is Visualization? Why Visualization?</a:t>
            </a:r>
          </a:p>
          <a:p>
            <a:r>
              <a:rPr lang="en-US" dirty="0"/>
              <a:t>Intro to Git</a:t>
            </a:r>
          </a:p>
        </p:txBody>
      </p:sp>
    </p:spTree>
    <p:extLst>
      <p:ext uri="{BB962C8B-B14F-4D97-AF65-F5344CB8AC3E}">
        <p14:creationId xmlns:p14="http://schemas.microsoft.com/office/powerpoint/2010/main" val="226276919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140167-48A7-5141-A2FE-3D8F43BE12D6}"/>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Official Definition</a:t>
            </a:r>
          </a:p>
        </p:txBody>
      </p:sp>
      <p:sp>
        <p:nvSpPr>
          <p:cNvPr id="4" name="visualization">
            <a:extLst>
              <a:ext uri="{FF2B5EF4-FFF2-40B4-BE49-F238E27FC236}">
                <a16:creationId xmlns:a16="http://schemas.microsoft.com/office/drawing/2014/main" id="{EB384CDC-E9B4-FE47-A044-E868A1DB841E}"/>
              </a:ext>
            </a:extLst>
          </p:cNvPr>
          <p:cNvSpPr/>
          <p:nvPr/>
        </p:nvSpPr>
        <p:spPr>
          <a:xfrm>
            <a:off x="88279" y="5973019"/>
            <a:ext cx="7772401" cy="1795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1000"/>
            </a:lvl1pPr>
          </a:lstStyle>
          <a:p>
            <a:r>
              <a:rPr lang="en-US" u="sng" dirty="0"/>
              <a:t>V</a:t>
            </a:r>
            <a:r>
              <a:rPr u="sng" dirty="0"/>
              <a:t>isualization</a:t>
            </a:r>
            <a:r>
              <a:rPr lang="en-US" dirty="0"/>
              <a:t>:</a:t>
            </a:r>
            <a:endParaRPr dirty="0"/>
          </a:p>
        </p:txBody>
      </p:sp>
      <p:sp>
        <p:nvSpPr>
          <p:cNvPr id="6" name="the visual representation of data to reinforce human cognition">
            <a:extLst>
              <a:ext uri="{FF2B5EF4-FFF2-40B4-BE49-F238E27FC236}">
                <a16:creationId xmlns:a16="http://schemas.microsoft.com/office/drawing/2014/main" id="{8FAB51B0-BC2E-1549-9E66-8A6B48F485B1}"/>
              </a:ext>
            </a:extLst>
          </p:cNvPr>
          <p:cNvSpPr/>
          <p:nvPr/>
        </p:nvSpPr>
        <p:spPr>
          <a:xfrm>
            <a:off x="8065492" y="6396782"/>
            <a:ext cx="15392401" cy="2743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9000"/>
            </a:lvl1pPr>
          </a:lstStyle>
          <a:p>
            <a:r>
              <a:rPr dirty="0"/>
              <a:t>the visual representation of data to reinforce human cognition</a:t>
            </a:r>
          </a:p>
        </p:txBody>
      </p:sp>
      <p:sp>
        <p:nvSpPr>
          <p:cNvPr id="7" name="(static or interactive)">
            <a:extLst>
              <a:ext uri="{FF2B5EF4-FFF2-40B4-BE49-F238E27FC236}">
                <a16:creationId xmlns:a16="http://schemas.microsoft.com/office/drawing/2014/main" id="{154608E8-0E22-0B45-99EB-2EC550EB844E}"/>
              </a:ext>
            </a:extLst>
          </p:cNvPr>
          <p:cNvSpPr/>
          <p:nvPr/>
        </p:nvSpPr>
        <p:spPr>
          <a:xfrm>
            <a:off x="2935842" y="4240618"/>
            <a:ext cx="10259299"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rPr dirty="0"/>
              <a:t>(static or interactive)</a:t>
            </a:r>
          </a:p>
        </p:txBody>
      </p:sp>
      <p:sp>
        <p:nvSpPr>
          <p:cNvPr id="8" name="(abstract or spatial)">
            <a:extLst>
              <a:ext uri="{FF2B5EF4-FFF2-40B4-BE49-F238E27FC236}">
                <a16:creationId xmlns:a16="http://schemas.microsoft.com/office/drawing/2014/main" id="{E70F5EA2-F4FE-7748-BD77-77F61DE210BD}"/>
              </a:ext>
            </a:extLst>
          </p:cNvPr>
          <p:cNvSpPr/>
          <p:nvPr/>
        </p:nvSpPr>
        <p:spPr>
          <a:xfrm>
            <a:off x="14464392" y="4240618"/>
            <a:ext cx="9791206" cy="154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t>(abstract or spatial)</a:t>
            </a:r>
          </a:p>
        </p:txBody>
      </p:sp>
      <p:pic>
        <p:nvPicPr>
          <p:cNvPr id="9" name="Line" descr="Line">
            <a:extLst>
              <a:ext uri="{FF2B5EF4-FFF2-40B4-BE49-F238E27FC236}">
                <a16:creationId xmlns:a16="http://schemas.microsoft.com/office/drawing/2014/main" id="{98DEAE34-EFFA-C242-8F41-B79A100DDB88}"/>
              </a:ext>
            </a:extLst>
          </p:cNvPr>
          <p:cNvPicPr>
            <a:picLocks/>
          </p:cNvPicPr>
          <p:nvPr/>
        </p:nvPicPr>
        <p:blipFill>
          <a:blip r:embed="rId3"/>
          <a:stretch>
            <a:fillRect/>
          </a:stretch>
        </p:blipFill>
        <p:spPr>
          <a:xfrm>
            <a:off x="9334743" y="5508286"/>
            <a:ext cx="521043" cy="1417233"/>
          </a:xfrm>
          <a:prstGeom prst="rect">
            <a:avLst/>
          </a:prstGeom>
        </p:spPr>
      </p:pic>
      <p:pic>
        <p:nvPicPr>
          <p:cNvPr id="10" name="Line" descr="Line">
            <a:extLst>
              <a:ext uri="{FF2B5EF4-FFF2-40B4-BE49-F238E27FC236}">
                <a16:creationId xmlns:a16="http://schemas.microsoft.com/office/drawing/2014/main" id="{5A1AD039-9CF4-254C-9C8E-6D4E0CC0DA23}"/>
              </a:ext>
            </a:extLst>
          </p:cNvPr>
          <p:cNvPicPr>
            <a:picLocks/>
          </p:cNvPicPr>
          <p:nvPr/>
        </p:nvPicPr>
        <p:blipFill>
          <a:blip r:embed="rId4"/>
          <a:stretch>
            <a:fillRect/>
          </a:stretch>
        </p:blipFill>
        <p:spPr>
          <a:xfrm>
            <a:off x="20739252" y="5470833"/>
            <a:ext cx="457214" cy="1307282"/>
          </a:xfrm>
          <a:prstGeom prst="rect">
            <a:avLst/>
          </a:prstGeom>
        </p:spPr>
      </p:pic>
      <p:sp>
        <p:nvSpPr>
          <p:cNvPr id="2" name="Frame 1">
            <a:extLst>
              <a:ext uri="{FF2B5EF4-FFF2-40B4-BE49-F238E27FC236}">
                <a16:creationId xmlns:a16="http://schemas.microsoft.com/office/drawing/2014/main" id="{78F5B6EF-532C-E14D-A987-A7D31888451E}"/>
              </a:ext>
            </a:extLst>
          </p:cNvPr>
          <p:cNvSpPr/>
          <p:nvPr/>
        </p:nvSpPr>
        <p:spPr>
          <a:xfrm>
            <a:off x="9197284" y="7669735"/>
            <a:ext cx="12710043" cy="1726965"/>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4" name="Graphic 13" descr="Brain in head outline">
            <a:extLst>
              <a:ext uri="{FF2B5EF4-FFF2-40B4-BE49-F238E27FC236}">
                <a16:creationId xmlns:a16="http://schemas.microsoft.com/office/drawing/2014/main" id="{B414C3EC-5B48-73E7-F6F8-AE4BC38C17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5786" y="9396700"/>
            <a:ext cx="4608606" cy="4608606"/>
          </a:xfrm>
          <a:prstGeom prst="rect">
            <a:avLst/>
          </a:prstGeom>
        </p:spPr>
      </p:pic>
    </p:spTree>
    <p:extLst>
      <p:ext uri="{BB962C8B-B14F-4D97-AF65-F5344CB8AC3E}">
        <p14:creationId xmlns:p14="http://schemas.microsoft.com/office/powerpoint/2010/main" val="39609674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solidFill>
            <a:schemeClr val="accent2"/>
          </a:solidFill>
          <a:ln w="12700">
            <a:miter lim="400000"/>
          </a:ln>
        </p:spPr>
        <p:txBody>
          <a:bodyPr lIns="50800" tIns="50800" rIns="50800" bIns="50800" anchor="ctr"/>
          <a:lstStyle/>
          <a:p>
            <a:pPr hangingPunct="0"/>
            <a:r>
              <a:rPr lang="en-US" dirty="0">
                <a:solidFill>
                  <a:schemeClr val="bg1"/>
                </a:solidFill>
              </a:rPr>
              <a:t>Why Visualization?</a:t>
            </a:r>
          </a:p>
        </p:txBody>
      </p:sp>
    </p:spTree>
    <p:extLst>
      <p:ext uri="{BB962C8B-B14F-4D97-AF65-F5344CB8AC3E}">
        <p14:creationId xmlns:p14="http://schemas.microsoft.com/office/powerpoint/2010/main" val="7050433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9" name="Picture 8">
            <a:extLst>
              <a:ext uri="{FF2B5EF4-FFF2-40B4-BE49-F238E27FC236}">
                <a16:creationId xmlns:a16="http://schemas.microsoft.com/office/drawing/2014/main" id="{58ED3A8F-3EBE-5A4B-A084-FD97D8A923EE}"/>
              </a:ext>
            </a:extLst>
          </p:cNvPr>
          <p:cNvPicPr>
            <a:picLocks noChangeAspect="1"/>
          </p:cNvPicPr>
          <p:nvPr/>
        </p:nvPicPr>
        <p:blipFill>
          <a:blip r:embed="rId3"/>
          <a:stretch>
            <a:fillRect/>
          </a:stretch>
        </p:blipFill>
        <p:spPr>
          <a:xfrm>
            <a:off x="2197464" y="3587137"/>
            <a:ext cx="19989072" cy="9874602"/>
          </a:xfrm>
          <a:prstGeom prst="rect">
            <a:avLst/>
          </a:prstGeom>
        </p:spPr>
      </p:pic>
    </p:spTree>
    <p:extLst>
      <p:ext uri="{BB962C8B-B14F-4D97-AF65-F5344CB8AC3E}">
        <p14:creationId xmlns:p14="http://schemas.microsoft.com/office/powerpoint/2010/main" val="1015083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0B81EB6E-CBDB-B94D-9147-D80419E37FAA}"/>
              </a:ext>
            </a:extLst>
          </p:cNvPr>
          <p:cNvPicPr>
            <a:picLocks noChangeAspect="1"/>
          </p:cNvPicPr>
          <p:nvPr/>
        </p:nvPicPr>
        <p:blipFill>
          <a:blip r:embed="rId2"/>
          <a:stretch>
            <a:fillRect/>
          </a:stretch>
        </p:blipFill>
        <p:spPr>
          <a:xfrm>
            <a:off x="2263533" y="3550478"/>
            <a:ext cx="19856934" cy="9875520"/>
          </a:xfrm>
          <a:prstGeom prst="rect">
            <a:avLst/>
          </a:prstGeom>
        </p:spPr>
      </p:pic>
      <p:sp>
        <p:nvSpPr>
          <p:cNvPr id="5" name="Frame 4">
            <a:extLst>
              <a:ext uri="{FF2B5EF4-FFF2-40B4-BE49-F238E27FC236}">
                <a16:creationId xmlns:a16="http://schemas.microsoft.com/office/drawing/2014/main" id="{A9E23E19-3318-CF43-A498-C649B43164B8}"/>
              </a:ext>
            </a:extLst>
          </p:cNvPr>
          <p:cNvSpPr/>
          <p:nvPr/>
        </p:nvSpPr>
        <p:spPr>
          <a:xfrm>
            <a:off x="3131507" y="11277784"/>
            <a:ext cx="19576094" cy="2317316"/>
          </a:xfrm>
          <a:prstGeom prst="frame">
            <a:avLst>
              <a:gd name="adj1" fmla="val 817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Tree>
    <p:extLst>
      <p:ext uri="{BB962C8B-B14F-4D97-AF65-F5344CB8AC3E}">
        <p14:creationId xmlns:p14="http://schemas.microsoft.com/office/powerpoint/2010/main" val="386614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129" name="Picture 128" descr="Chart, scatter chart&#10;&#10;Description automatically generated">
            <a:extLst>
              <a:ext uri="{FF2B5EF4-FFF2-40B4-BE49-F238E27FC236}">
                <a16:creationId xmlns:a16="http://schemas.microsoft.com/office/drawing/2014/main" id="{71A60984-F018-214D-BDCE-70AC95D81191}"/>
              </a:ext>
            </a:extLst>
          </p:cNvPr>
          <p:cNvPicPr>
            <a:picLocks noChangeAspect="1"/>
          </p:cNvPicPr>
          <p:nvPr/>
        </p:nvPicPr>
        <p:blipFill>
          <a:blip r:embed="rId2"/>
          <a:stretch>
            <a:fillRect/>
          </a:stretch>
        </p:blipFill>
        <p:spPr>
          <a:xfrm>
            <a:off x="7018055" y="3381376"/>
            <a:ext cx="15689546" cy="9953980"/>
          </a:xfrm>
          <a:prstGeom prst="rect">
            <a:avLst/>
          </a:prstGeom>
        </p:spPr>
      </p:pic>
    </p:spTree>
    <p:extLst>
      <p:ext uri="{BB962C8B-B14F-4D97-AF65-F5344CB8AC3E}">
        <p14:creationId xmlns:p14="http://schemas.microsoft.com/office/powerpoint/2010/main" val="1818531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129" name="Picture 128" descr="Chart, scatter chart&#10;&#10;Description automatically generated">
            <a:extLst>
              <a:ext uri="{FF2B5EF4-FFF2-40B4-BE49-F238E27FC236}">
                <a16:creationId xmlns:a16="http://schemas.microsoft.com/office/drawing/2014/main" id="{71A60984-F018-214D-BDCE-70AC95D81191}"/>
              </a:ext>
            </a:extLst>
          </p:cNvPr>
          <p:cNvPicPr>
            <a:picLocks noChangeAspect="1"/>
          </p:cNvPicPr>
          <p:nvPr/>
        </p:nvPicPr>
        <p:blipFill>
          <a:blip r:embed="rId2"/>
          <a:stretch>
            <a:fillRect/>
          </a:stretch>
        </p:blipFill>
        <p:spPr>
          <a:xfrm>
            <a:off x="7018055" y="3381376"/>
            <a:ext cx="15689546" cy="9953980"/>
          </a:xfrm>
          <a:prstGeom prst="rect">
            <a:avLst/>
          </a:prstGeom>
        </p:spPr>
      </p:pic>
      <p:sp>
        <p:nvSpPr>
          <p:cNvPr id="3" name="Rectangle 2">
            <a:extLst>
              <a:ext uri="{FF2B5EF4-FFF2-40B4-BE49-F238E27FC236}">
                <a16:creationId xmlns:a16="http://schemas.microsoft.com/office/drawing/2014/main" id="{A4431BA8-9919-0646-B5AB-76ED29CB527A}"/>
              </a:ext>
            </a:extLst>
          </p:cNvPr>
          <p:cNvSpPr/>
          <p:nvPr/>
        </p:nvSpPr>
        <p:spPr>
          <a:xfrm>
            <a:off x="1676400" y="6604002"/>
            <a:ext cx="5335672" cy="2400657"/>
          </a:xfrm>
          <a:prstGeom prst="rect">
            <a:avLst/>
          </a:prstGeom>
          <a:noFill/>
        </p:spPr>
        <p:txBody>
          <a:bodyPr wrap="square" lIns="182880" tIns="91440" rIns="182880" bIns="91440">
            <a:spAutoFit/>
          </a:bodyPr>
          <a:lstStyle/>
          <a:p>
            <a:pPr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Reveal Patterns</a:t>
            </a:r>
          </a:p>
        </p:txBody>
      </p:sp>
    </p:spTree>
    <p:extLst>
      <p:ext uri="{BB962C8B-B14F-4D97-AF65-F5344CB8AC3E}">
        <p14:creationId xmlns:p14="http://schemas.microsoft.com/office/powerpoint/2010/main" val="2875963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6" name="TextBox 5">
            <a:extLst>
              <a:ext uri="{FF2B5EF4-FFF2-40B4-BE49-F238E27FC236}">
                <a16:creationId xmlns:a16="http://schemas.microsoft.com/office/drawing/2014/main" id="{8A9D7CD6-7A56-664C-96CC-09F41185BA9C}"/>
              </a:ext>
            </a:extLst>
          </p:cNvPr>
          <p:cNvSpPr txBox="1"/>
          <p:nvPr/>
        </p:nvSpPr>
        <p:spPr>
          <a:xfrm>
            <a:off x="1676399" y="5343526"/>
            <a:ext cx="12353926" cy="4524315"/>
          </a:xfrm>
          <a:prstGeom prst="rect">
            <a:avLst/>
          </a:prstGeom>
          <a:noFill/>
        </p:spPr>
        <p:txBody>
          <a:bodyPr wrap="square" rtlCol="0">
            <a:spAutoFit/>
          </a:bodyPr>
          <a:lstStyle/>
          <a:p>
            <a:pPr algn="l" defTabSz="1828800" hangingPunct="1">
              <a:defRPr/>
            </a:pPr>
            <a:r>
              <a:rPr lang="en-US" sz="9600" kern="1200" dirty="0">
                <a:solidFill>
                  <a:prstClr val="black"/>
                </a:solidFill>
                <a:latin typeface="Calibri" panose="020F0502020204030204"/>
                <a:ea typeface="+mn-ea"/>
                <a:cs typeface="+mn-cs"/>
              </a:rPr>
              <a:t>On the next slide, count the number of “</a:t>
            </a:r>
            <a:r>
              <a:rPr lang="en-US" sz="9600" kern="1200" dirty="0" err="1">
                <a:solidFill>
                  <a:prstClr val="black"/>
                </a:solidFill>
                <a:latin typeface="Calibri" panose="020F0502020204030204"/>
                <a:ea typeface="+mn-ea"/>
                <a:cs typeface="+mn-cs"/>
              </a:rPr>
              <a:t>t”s</a:t>
            </a:r>
            <a:r>
              <a:rPr lang="en-US" sz="9600" kern="1200" dirty="0">
                <a:solidFill>
                  <a:prstClr val="black"/>
                </a:solidFill>
                <a:latin typeface="Calibri" panose="020F0502020204030204"/>
                <a:ea typeface="+mn-ea"/>
                <a:cs typeface="+mn-cs"/>
              </a:rPr>
              <a:t> as fast as you can</a:t>
            </a:r>
          </a:p>
        </p:txBody>
      </p:sp>
    </p:spTree>
    <p:extLst>
      <p:ext uri="{BB962C8B-B14F-4D97-AF65-F5344CB8AC3E}">
        <p14:creationId xmlns:p14="http://schemas.microsoft.com/office/powerpoint/2010/main" val="343058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a:extLst>
              <a:ext uri="{FF2B5EF4-FFF2-40B4-BE49-F238E27FC236}">
                <a16:creationId xmlns:a16="http://schemas.microsoft.com/office/drawing/2014/main" id="{20B3602A-3D02-214B-A5CD-D7A99210778C}"/>
              </a:ext>
            </a:extLst>
          </p:cNvPr>
          <p:cNvPicPr>
            <a:picLocks noChangeAspect="1"/>
          </p:cNvPicPr>
          <p:nvPr/>
        </p:nvPicPr>
        <p:blipFill>
          <a:blip r:embed="rId3"/>
          <a:stretch>
            <a:fillRect/>
          </a:stretch>
        </p:blipFill>
        <p:spPr>
          <a:xfrm>
            <a:off x="0" y="3363457"/>
            <a:ext cx="24384000" cy="8341894"/>
          </a:xfrm>
          <a:prstGeom prst="rect">
            <a:avLst/>
          </a:prstGeom>
        </p:spPr>
      </p:pic>
    </p:spTree>
    <p:extLst>
      <p:ext uri="{BB962C8B-B14F-4D97-AF65-F5344CB8AC3E}">
        <p14:creationId xmlns:p14="http://schemas.microsoft.com/office/powerpoint/2010/main" val="139443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a:extLst>
              <a:ext uri="{FF2B5EF4-FFF2-40B4-BE49-F238E27FC236}">
                <a16:creationId xmlns:a16="http://schemas.microsoft.com/office/drawing/2014/main" id="{20B3602A-3D02-214B-A5CD-D7A99210778C}"/>
              </a:ext>
            </a:extLst>
          </p:cNvPr>
          <p:cNvPicPr>
            <a:picLocks noChangeAspect="1"/>
          </p:cNvPicPr>
          <p:nvPr/>
        </p:nvPicPr>
        <p:blipFill>
          <a:blip r:embed="rId3"/>
          <a:stretch>
            <a:fillRect/>
          </a:stretch>
        </p:blipFill>
        <p:spPr>
          <a:xfrm>
            <a:off x="0" y="3363457"/>
            <a:ext cx="24384000" cy="8341894"/>
          </a:xfrm>
          <a:prstGeom prst="rect">
            <a:avLst/>
          </a:prstGeom>
        </p:spPr>
      </p:pic>
      <p:sp>
        <p:nvSpPr>
          <p:cNvPr id="3" name="Frame 2">
            <a:extLst>
              <a:ext uri="{FF2B5EF4-FFF2-40B4-BE49-F238E27FC236}">
                <a16:creationId xmlns:a16="http://schemas.microsoft.com/office/drawing/2014/main" id="{EF7B5BC8-4C28-1847-9C90-CE01A8D0284B}"/>
              </a:ext>
            </a:extLst>
          </p:cNvPr>
          <p:cNvSpPr/>
          <p:nvPr/>
        </p:nvSpPr>
        <p:spPr>
          <a:xfrm>
            <a:off x="2171700" y="4229100"/>
            <a:ext cx="1514476" cy="194310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
        <p:nvSpPr>
          <p:cNvPr id="5" name="Frame 4">
            <a:extLst>
              <a:ext uri="{FF2B5EF4-FFF2-40B4-BE49-F238E27FC236}">
                <a16:creationId xmlns:a16="http://schemas.microsoft.com/office/drawing/2014/main" id="{FF847FEC-891B-1B4C-ACC7-C2BF8164827B}"/>
              </a:ext>
            </a:extLst>
          </p:cNvPr>
          <p:cNvSpPr/>
          <p:nvPr/>
        </p:nvSpPr>
        <p:spPr>
          <a:xfrm>
            <a:off x="20878798" y="4229100"/>
            <a:ext cx="1514476" cy="194310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
        <p:nvSpPr>
          <p:cNvPr id="6" name="Frame 5">
            <a:extLst>
              <a:ext uri="{FF2B5EF4-FFF2-40B4-BE49-F238E27FC236}">
                <a16:creationId xmlns:a16="http://schemas.microsoft.com/office/drawing/2014/main" id="{6F89C2C3-B7C1-9041-9B27-042C709FDF44}"/>
              </a:ext>
            </a:extLst>
          </p:cNvPr>
          <p:cNvSpPr/>
          <p:nvPr/>
        </p:nvSpPr>
        <p:spPr>
          <a:xfrm>
            <a:off x="8353422" y="6371786"/>
            <a:ext cx="1514476" cy="194310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
        <p:nvSpPr>
          <p:cNvPr id="7" name="Frame 6">
            <a:extLst>
              <a:ext uri="{FF2B5EF4-FFF2-40B4-BE49-F238E27FC236}">
                <a16:creationId xmlns:a16="http://schemas.microsoft.com/office/drawing/2014/main" id="{3D9A7016-94E2-9742-A407-46F171F73DBD}"/>
              </a:ext>
            </a:extLst>
          </p:cNvPr>
          <p:cNvSpPr/>
          <p:nvPr/>
        </p:nvSpPr>
        <p:spPr>
          <a:xfrm>
            <a:off x="12287242" y="8705412"/>
            <a:ext cx="1514476" cy="194310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Tree>
    <p:extLst>
      <p:ext uri="{BB962C8B-B14F-4D97-AF65-F5344CB8AC3E}">
        <p14:creationId xmlns:p14="http://schemas.microsoft.com/office/powerpoint/2010/main" val="1145064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6" name="TextBox 5">
            <a:extLst>
              <a:ext uri="{FF2B5EF4-FFF2-40B4-BE49-F238E27FC236}">
                <a16:creationId xmlns:a16="http://schemas.microsoft.com/office/drawing/2014/main" id="{8A9D7CD6-7A56-664C-96CC-09F41185BA9C}"/>
              </a:ext>
            </a:extLst>
          </p:cNvPr>
          <p:cNvSpPr txBox="1"/>
          <p:nvPr/>
        </p:nvSpPr>
        <p:spPr>
          <a:xfrm>
            <a:off x="1676399" y="5343526"/>
            <a:ext cx="12353926" cy="4524315"/>
          </a:xfrm>
          <a:prstGeom prst="rect">
            <a:avLst/>
          </a:prstGeom>
          <a:noFill/>
        </p:spPr>
        <p:txBody>
          <a:bodyPr wrap="square" rtlCol="0">
            <a:spAutoFit/>
          </a:bodyPr>
          <a:lstStyle/>
          <a:p>
            <a:pPr algn="l" defTabSz="1828800" hangingPunct="1">
              <a:defRPr/>
            </a:pPr>
            <a:r>
              <a:rPr lang="en-US" sz="9600" kern="1200" dirty="0">
                <a:solidFill>
                  <a:prstClr val="black"/>
                </a:solidFill>
                <a:latin typeface="Calibri" panose="020F0502020204030204"/>
                <a:ea typeface="+mn-ea"/>
                <a:cs typeface="+mn-cs"/>
              </a:rPr>
              <a:t>On the next slide, count the number of “</a:t>
            </a:r>
            <a:r>
              <a:rPr lang="en-US" sz="9600" kern="1200" dirty="0" err="1">
                <a:solidFill>
                  <a:prstClr val="black"/>
                </a:solidFill>
                <a:latin typeface="Calibri" panose="020F0502020204030204"/>
                <a:ea typeface="+mn-ea"/>
                <a:cs typeface="+mn-cs"/>
              </a:rPr>
              <a:t>j”s</a:t>
            </a:r>
            <a:r>
              <a:rPr lang="en-US" sz="9600" kern="1200" dirty="0">
                <a:solidFill>
                  <a:prstClr val="black"/>
                </a:solidFill>
                <a:latin typeface="Calibri" panose="020F0502020204030204"/>
                <a:ea typeface="+mn-ea"/>
                <a:cs typeface="+mn-cs"/>
              </a:rPr>
              <a:t> as fast as you can</a:t>
            </a:r>
          </a:p>
        </p:txBody>
      </p:sp>
    </p:spTree>
    <p:extLst>
      <p:ext uri="{BB962C8B-B14F-4D97-AF65-F5344CB8AC3E}">
        <p14:creationId xmlns:p14="http://schemas.microsoft.com/office/powerpoint/2010/main" val="4135625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F48851F6-87E3-3F4A-BEAB-68F5A9E2A414}"/>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Teaching Staff Introductions</a:t>
            </a: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13" name="TextBox 12">
            <a:extLst>
              <a:ext uri="{FF2B5EF4-FFF2-40B4-BE49-F238E27FC236}">
                <a16:creationId xmlns:a16="http://schemas.microsoft.com/office/drawing/2014/main" id="{946EE939-925B-844A-BFC5-73E8B3319328}"/>
              </a:ext>
            </a:extLst>
          </p:cNvPr>
          <p:cNvSpPr txBox="1"/>
          <p:nvPr/>
        </p:nvSpPr>
        <p:spPr>
          <a:xfrm>
            <a:off x="551958" y="4016196"/>
            <a:ext cx="295593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0" i="0" u="sng" strike="noStrike" cap="none" spc="0" normalizeH="0" baseline="0" dirty="0">
                <a:ln>
                  <a:noFill/>
                </a:ln>
                <a:solidFill>
                  <a:srgbClr val="000000"/>
                </a:solidFill>
                <a:effectLst/>
                <a:uFillTx/>
                <a:latin typeface="+mj-lt"/>
                <a:ea typeface="+mj-ea"/>
                <a:cs typeface="+mj-cs"/>
                <a:sym typeface="Gill Sans"/>
              </a:rPr>
              <a:t>Professor</a:t>
            </a:r>
            <a:r>
              <a:rPr kumimoji="0" lang="en-US" sz="5400" b="0" i="0" strike="noStrike" cap="none" spc="0" normalizeH="0" baseline="0" dirty="0">
                <a:ln>
                  <a:noFill/>
                </a:ln>
                <a:solidFill>
                  <a:srgbClr val="000000"/>
                </a:solidFill>
                <a:effectLst/>
                <a:uFillTx/>
                <a:latin typeface="+mj-lt"/>
                <a:ea typeface="+mj-ea"/>
                <a:cs typeface="+mj-cs"/>
                <a:sym typeface="Gill Sans"/>
              </a:rPr>
              <a:t>:</a:t>
            </a:r>
          </a:p>
        </p:txBody>
      </p:sp>
      <p:sp>
        <p:nvSpPr>
          <p:cNvPr id="20" name="TextBox 19">
            <a:extLst>
              <a:ext uri="{FF2B5EF4-FFF2-40B4-BE49-F238E27FC236}">
                <a16:creationId xmlns:a16="http://schemas.microsoft.com/office/drawing/2014/main" id="{8FF03AFF-0C8E-F145-B85C-BC7E07671110}"/>
              </a:ext>
            </a:extLst>
          </p:cNvPr>
          <p:cNvSpPr txBox="1"/>
          <p:nvPr/>
        </p:nvSpPr>
        <p:spPr>
          <a:xfrm>
            <a:off x="11344938" y="4058981"/>
            <a:ext cx="3924151"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u="sng" dirty="0"/>
              <a:t>Office Hours:</a:t>
            </a:r>
            <a:endParaRPr kumimoji="0" lang="en-US" sz="5400" b="0" i="0" strike="noStrike" cap="none" spc="0" normalizeH="0" baseline="0" dirty="0">
              <a:ln>
                <a:noFill/>
              </a:ln>
              <a:solidFill>
                <a:srgbClr val="000000"/>
              </a:solidFill>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8A06D519-496D-A446-AE52-467163E2AEAA}"/>
              </a:ext>
            </a:extLst>
          </p:cNvPr>
          <p:cNvSpPr/>
          <p:nvPr/>
        </p:nvSpPr>
        <p:spPr>
          <a:xfrm>
            <a:off x="4298235" y="6176537"/>
            <a:ext cx="6056466" cy="1446550"/>
          </a:xfrm>
          <a:prstGeom prst="rect">
            <a:avLst/>
          </a:prstGeom>
        </p:spPr>
        <p:txBody>
          <a:bodyPr wrap="none">
            <a:spAutoFit/>
          </a:bodyPr>
          <a:lstStyle/>
          <a:p>
            <a:pPr algn="l"/>
            <a:r>
              <a:rPr lang="en-US" sz="4400" b="1" dirty="0"/>
              <a:t>Ab </a:t>
            </a:r>
            <a:r>
              <a:rPr lang="en-US" sz="4400" b="1" dirty="0" err="1"/>
              <a:t>Mosca</a:t>
            </a:r>
            <a:r>
              <a:rPr lang="en-US" sz="4400" b="1" dirty="0"/>
              <a:t> </a:t>
            </a:r>
            <a:r>
              <a:rPr lang="en-US" sz="4400" dirty="0"/>
              <a:t>(they/them*)</a:t>
            </a:r>
          </a:p>
          <a:p>
            <a:pPr algn="l"/>
            <a:r>
              <a:rPr lang="en-US" sz="4400" dirty="0"/>
              <a:t>PhD, Computer Science</a:t>
            </a:r>
          </a:p>
        </p:txBody>
      </p:sp>
      <p:sp>
        <p:nvSpPr>
          <p:cNvPr id="25" name="Rectangle 24">
            <a:extLst>
              <a:ext uri="{FF2B5EF4-FFF2-40B4-BE49-F238E27FC236}">
                <a16:creationId xmlns:a16="http://schemas.microsoft.com/office/drawing/2014/main" id="{5A334DA9-3DF4-0445-865B-1E92276D967F}"/>
              </a:ext>
            </a:extLst>
          </p:cNvPr>
          <p:cNvSpPr/>
          <p:nvPr/>
        </p:nvSpPr>
        <p:spPr>
          <a:xfrm>
            <a:off x="156985" y="10109180"/>
            <a:ext cx="11187953" cy="3416320"/>
          </a:xfrm>
          <a:prstGeom prst="rect">
            <a:avLst/>
          </a:prstGeom>
        </p:spPr>
        <p:txBody>
          <a:bodyPr wrap="square">
            <a:spAutoFit/>
          </a:bodyPr>
          <a:lstStyle/>
          <a:p>
            <a:pPr algn="l"/>
            <a:r>
              <a:rPr lang="en-US" sz="3600" dirty="0"/>
              <a:t>*I use they/them pronouns. Yes, it is inappropriate to use any other pronouns for me. </a:t>
            </a:r>
          </a:p>
          <a:p>
            <a:pPr algn="l"/>
            <a:r>
              <a:rPr lang="en-US" sz="3600" dirty="0"/>
              <a:t>If you would like resources on pronoun usage and/or a place to practice, try starting here: </a:t>
            </a:r>
            <a:r>
              <a:rPr lang="en-US" sz="3600" dirty="0">
                <a:hlinkClick r:id="rId2"/>
              </a:rPr>
              <a:t>http://showyourlovetoday.com/wp-content/uploads/2018/09/Pronoun-Practice.pdf</a:t>
            </a:r>
            <a:r>
              <a:rPr lang="en-US" sz="3600" dirty="0"/>
              <a:t>   </a:t>
            </a:r>
          </a:p>
        </p:txBody>
      </p:sp>
      <p:pic>
        <p:nvPicPr>
          <p:cNvPr id="3" name="Picture 2" descr="A picture containing tree, outdoor, person, ground&#10;&#10;Description automatically generated">
            <a:extLst>
              <a:ext uri="{FF2B5EF4-FFF2-40B4-BE49-F238E27FC236}">
                <a16:creationId xmlns:a16="http://schemas.microsoft.com/office/drawing/2014/main" id="{8FCCB11C-0531-914F-AAAB-7C0824994A79}"/>
              </a:ext>
            </a:extLst>
          </p:cNvPr>
          <p:cNvPicPr>
            <a:picLocks noChangeAspect="1"/>
          </p:cNvPicPr>
          <p:nvPr/>
        </p:nvPicPr>
        <p:blipFill rotWithShape="1">
          <a:blip r:embed="rId3">
            <a:extLst>
              <a:ext uri="{28A0092B-C50C-407E-A947-70E740481C1C}">
                <a14:useLocalDpi xmlns:a14="http://schemas.microsoft.com/office/drawing/2010/main" val="0"/>
              </a:ext>
            </a:extLst>
          </a:blip>
          <a:srcRect l="2391" t="14415" r="1"/>
          <a:stretch/>
        </p:blipFill>
        <p:spPr>
          <a:xfrm>
            <a:off x="156985" y="5227214"/>
            <a:ext cx="3985700" cy="4309961"/>
          </a:xfrm>
          <a:prstGeom prst="ellipse">
            <a:avLst/>
          </a:prstGeom>
        </p:spPr>
      </p:pic>
      <p:sp>
        <p:nvSpPr>
          <p:cNvPr id="10" name="Rectangle 9">
            <a:extLst>
              <a:ext uri="{FF2B5EF4-FFF2-40B4-BE49-F238E27FC236}">
                <a16:creationId xmlns:a16="http://schemas.microsoft.com/office/drawing/2014/main" id="{B6691B1E-5125-BA40-9988-C695469F1A9D}"/>
              </a:ext>
            </a:extLst>
          </p:cNvPr>
          <p:cNvSpPr/>
          <p:nvPr/>
        </p:nvSpPr>
        <p:spPr>
          <a:xfrm>
            <a:off x="12192000" y="5224624"/>
            <a:ext cx="11506200" cy="8217634"/>
          </a:xfrm>
          <a:prstGeom prst="rect">
            <a:avLst/>
          </a:prstGeom>
        </p:spPr>
        <p:txBody>
          <a:bodyPr wrap="square">
            <a:spAutoFit/>
          </a:bodyPr>
          <a:lstStyle/>
          <a:p>
            <a:pPr algn="l"/>
            <a:r>
              <a:rPr lang="en-US" sz="4400" b="1" dirty="0"/>
              <a:t>Tue.</a:t>
            </a:r>
            <a:r>
              <a:rPr lang="en-US" sz="4400" dirty="0"/>
              <a:t> 1:00pm  – 3:00pm, and</a:t>
            </a:r>
          </a:p>
          <a:p>
            <a:pPr algn="l"/>
            <a:r>
              <a:rPr lang="en-US" sz="4400" b="1" dirty="0"/>
              <a:t>Wed. </a:t>
            </a:r>
            <a:r>
              <a:rPr lang="en-US" sz="4400" dirty="0"/>
              <a:t>2:30pm – 5:00pm</a:t>
            </a:r>
          </a:p>
          <a:p>
            <a:pPr algn="l"/>
            <a:endParaRPr lang="en-US" sz="4400" dirty="0"/>
          </a:p>
          <a:p>
            <a:pPr algn="l"/>
            <a:r>
              <a:rPr lang="en-US" sz="4400" dirty="0"/>
              <a:t>Book a 15 min. time slot using Calendly*: </a:t>
            </a:r>
          </a:p>
          <a:p>
            <a:pPr algn="l"/>
            <a:r>
              <a:rPr lang="en-US" sz="4400" dirty="0">
                <a:hlinkClick r:id="rId4"/>
              </a:rPr>
              <a:t>https://calendly.com/aemosca/officehours</a:t>
            </a:r>
            <a:r>
              <a:rPr lang="en-US" sz="4400" dirty="0"/>
              <a:t>.</a:t>
            </a:r>
          </a:p>
          <a:p>
            <a:pPr algn="l"/>
            <a:endParaRPr lang="en-US" sz="4400" dirty="0"/>
          </a:p>
          <a:p>
            <a:pPr algn="l"/>
            <a:r>
              <a:rPr lang="en-US" sz="4400" dirty="0"/>
              <a:t>If you cannot make it to my scheduled hours, please email to set up another time: </a:t>
            </a:r>
            <a:r>
              <a:rPr lang="en-US" sz="4400" dirty="0">
                <a:hlinkClick r:id="rId5"/>
              </a:rPr>
              <a:t>a.mosca@northeastern.edu</a:t>
            </a:r>
            <a:r>
              <a:rPr lang="en-US" sz="4400" dirty="0"/>
              <a:t> </a:t>
            </a:r>
          </a:p>
          <a:p>
            <a:pPr algn="l"/>
            <a:endParaRPr lang="en-US" sz="4400" dirty="0"/>
          </a:p>
          <a:p>
            <a:pPr algn="l"/>
            <a:r>
              <a:rPr lang="en-US" sz="4400" dirty="0"/>
              <a:t>*You must book at least 1 hour in advance. </a:t>
            </a:r>
          </a:p>
          <a:p>
            <a:pPr algn="l"/>
            <a:endParaRPr lang="en-US" sz="4400" dirty="0"/>
          </a:p>
        </p:txBody>
      </p:sp>
    </p:spTree>
    <p:extLst>
      <p:ext uri="{BB962C8B-B14F-4D97-AF65-F5344CB8AC3E}">
        <p14:creationId xmlns:p14="http://schemas.microsoft.com/office/powerpoint/2010/main" val="1298948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EB4BB06F-B981-8E4C-A515-FB412F464B69}"/>
              </a:ext>
            </a:extLst>
          </p:cNvPr>
          <p:cNvPicPr>
            <a:picLocks noChangeAspect="1"/>
          </p:cNvPicPr>
          <p:nvPr/>
        </p:nvPicPr>
        <p:blipFill>
          <a:blip r:embed="rId3"/>
          <a:stretch>
            <a:fillRect/>
          </a:stretch>
        </p:blipFill>
        <p:spPr>
          <a:xfrm>
            <a:off x="0" y="3381377"/>
            <a:ext cx="24384000" cy="8341894"/>
          </a:xfrm>
          <a:prstGeom prst="rect">
            <a:avLst/>
          </a:prstGeom>
        </p:spPr>
      </p:pic>
    </p:spTree>
    <p:extLst>
      <p:ext uri="{BB962C8B-B14F-4D97-AF65-F5344CB8AC3E}">
        <p14:creationId xmlns:p14="http://schemas.microsoft.com/office/powerpoint/2010/main" val="1861705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EB4BB06F-B981-8E4C-A515-FB412F464B69}"/>
              </a:ext>
            </a:extLst>
          </p:cNvPr>
          <p:cNvPicPr>
            <a:picLocks noChangeAspect="1"/>
          </p:cNvPicPr>
          <p:nvPr/>
        </p:nvPicPr>
        <p:blipFill>
          <a:blip r:embed="rId3"/>
          <a:stretch>
            <a:fillRect/>
          </a:stretch>
        </p:blipFill>
        <p:spPr>
          <a:xfrm>
            <a:off x="9010650" y="4915320"/>
            <a:ext cx="15240000" cy="5213684"/>
          </a:xfrm>
          <a:prstGeom prst="rect">
            <a:avLst/>
          </a:prstGeom>
        </p:spPr>
      </p:pic>
      <p:sp>
        <p:nvSpPr>
          <p:cNvPr id="4" name="Rectangle 3">
            <a:extLst>
              <a:ext uri="{FF2B5EF4-FFF2-40B4-BE49-F238E27FC236}">
                <a16:creationId xmlns:a16="http://schemas.microsoft.com/office/drawing/2014/main" id="{E0673BF8-8B7E-7B46-A050-8200EC061C2F}"/>
              </a:ext>
            </a:extLst>
          </p:cNvPr>
          <p:cNvSpPr/>
          <p:nvPr/>
        </p:nvSpPr>
        <p:spPr>
          <a:xfrm>
            <a:off x="1676400" y="6575707"/>
            <a:ext cx="7753352" cy="2400657"/>
          </a:xfrm>
          <a:prstGeom prst="rect">
            <a:avLst/>
          </a:prstGeom>
          <a:noFill/>
        </p:spPr>
        <p:txBody>
          <a:bodyPr wrap="square" lIns="182880" tIns="91440" rIns="182880" bIns="91440">
            <a:spAutoFit/>
          </a:bodyPr>
          <a:lstStyle/>
          <a:p>
            <a:pPr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Leverage Human Perception </a:t>
            </a:r>
          </a:p>
        </p:txBody>
      </p:sp>
    </p:spTree>
    <p:extLst>
      <p:ext uri="{BB962C8B-B14F-4D97-AF65-F5344CB8AC3E}">
        <p14:creationId xmlns:p14="http://schemas.microsoft.com/office/powerpoint/2010/main" val="186103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6" name="Picture 5" descr="Table&#10;&#10;Description automatically generated">
            <a:extLst>
              <a:ext uri="{FF2B5EF4-FFF2-40B4-BE49-F238E27FC236}">
                <a16:creationId xmlns:a16="http://schemas.microsoft.com/office/drawing/2014/main" id="{F9DF9139-AAD2-2647-8ECC-1F17BE7DF5A6}"/>
              </a:ext>
            </a:extLst>
          </p:cNvPr>
          <p:cNvPicPr>
            <a:picLocks noChangeAspect="1"/>
          </p:cNvPicPr>
          <p:nvPr/>
        </p:nvPicPr>
        <p:blipFill>
          <a:blip r:embed="rId3"/>
          <a:stretch>
            <a:fillRect/>
          </a:stretch>
        </p:blipFill>
        <p:spPr>
          <a:xfrm>
            <a:off x="10029826" y="2525594"/>
            <a:ext cx="13506448" cy="10460156"/>
          </a:xfrm>
          <a:prstGeom prst="rect">
            <a:avLst/>
          </a:prstGeom>
        </p:spPr>
      </p:pic>
      <p:sp>
        <p:nvSpPr>
          <p:cNvPr id="7" name="TextBox 6">
            <a:extLst>
              <a:ext uri="{FF2B5EF4-FFF2-40B4-BE49-F238E27FC236}">
                <a16:creationId xmlns:a16="http://schemas.microsoft.com/office/drawing/2014/main" id="{0FF00328-4A15-DB46-AF54-32B3BA9F3E51}"/>
              </a:ext>
            </a:extLst>
          </p:cNvPr>
          <p:cNvSpPr txBox="1"/>
          <p:nvPr/>
        </p:nvSpPr>
        <p:spPr>
          <a:xfrm>
            <a:off x="1676400" y="5343526"/>
            <a:ext cx="6038852" cy="3416320"/>
          </a:xfrm>
          <a:prstGeom prst="rect">
            <a:avLst/>
          </a:prstGeom>
          <a:noFill/>
        </p:spPr>
        <p:txBody>
          <a:bodyPr wrap="square" rtlCol="0">
            <a:spAutoFit/>
          </a:bodyPr>
          <a:lstStyle/>
          <a:p>
            <a:pPr algn="l" defTabSz="1828800" hangingPunct="1">
              <a:defRPr/>
            </a:pPr>
            <a:r>
              <a:rPr lang="en-US" sz="7200" kern="1200" dirty="0">
                <a:solidFill>
                  <a:prstClr val="black"/>
                </a:solidFill>
                <a:latin typeface="Calibri" panose="020F0502020204030204"/>
                <a:ea typeface="+mn-ea"/>
                <a:cs typeface="+mn-cs"/>
              </a:rPr>
              <a:t>How many mushrooms are poisonous? </a:t>
            </a:r>
          </a:p>
        </p:txBody>
      </p:sp>
      <p:sp>
        <p:nvSpPr>
          <p:cNvPr id="8" name="TextBox 7">
            <a:extLst>
              <a:ext uri="{FF2B5EF4-FFF2-40B4-BE49-F238E27FC236}">
                <a16:creationId xmlns:a16="http://schemas.microsoft.com/office/drawing/2014/main" id="{88DF05C6-5E18-8940-841A-BA355B35B541}"/>
              </a:ext>
            </a:extLst>
          </p:cNvPr>
          <p:cNvSpPr txBox="1"/>
          <p:nvPr/>
        </p:nvSpPr>
        <p:spPr>
          <a:xfrm>
            <a:off x="0" y="12977336"/>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domohelp.domo.com</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hc</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en</a:t>
            </a:r>
            <a:r>
              <a:rPr lang="en-US" sz="3600" kern="1200" dirty="0">
                <a:solidFill>
                  <a:prstClr val="black"/>
                </a:solidFill>
                <a:latin typeface="Calibri" panose="020F0502020204030204"/>
                <a:ea typeface="+mn-ea"/>
                <a:cs typeface="+mn-cs"/>
              </a:rPr>
              <a:t>-us/articles/360043931814-Fun-Sample-DataSets</a:t>
            </a:r>
          </a:p>
        </p:txBody>
      </p:sp>
    </p:spTree>
    <p:extLst>
      <p:ext uri="{BB962C8B-B14F-4D97-AF65-F5344CB8AC3E}">
        <p14:creationId xmlns:p14="http://schemas.microsoft.com/office/powerpoint/2010/main" val="2551594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7" name="TextBox 6">
            <a:extLst>
              <a:ext uri="{FF2B5EF4-FFF2-40B4-BE49-F238E27FC236}">
                <a16:creationId xmlns:a16="http://schemas.microsoft.com/office/drawing/2014/main" id="{0FF00328-4A15-DB46-AF54-32B3BA9F3E51}"/>
              </a:ext>
            </a:extLst>
          </p:cNvPr>
          <p:cNvSpPr txBox="1"/>
          <p:nvPr/>
        </p:nvSpPr>
        <p:spPr>
          <a:xfrm>
            <a:off x="1676400" y="5343526"/>
            <a:ext cx="6038852" cy="3416320"/>
          </a:xfrm>
          <a:prstGeom prst="rect">
            <a:avLst/>
          </a:prstGeom>
          <a:noFill/>
        </p:spPr>
        <p:txBody>
          <a:bodyPr wrap="square" rtlCol="0">
            <a:spAutoFit/>
          </a:bodyPr>
          <a:lstStyle/>
          <a:p>
            <a:pPr algn="l" defTabSz="1828800" hangingPunct="1">
              <a:defRPr/>
            </a:pPr>
            <a:r>
              <a:rPr lang="en-US" sz="7200" kern="1200" dirty="0">
                <a:solidFill>
                  <a:prstClr val="black"/>
                </a:solidFill>
                <a:latin typeface="Calibri" panose="020F0502020204030204"/>
                <a:ea typeface="+mn-ea"/>
                <a:cs typeface="+mn-cs"/>
              </a:rPr>
              <a:t>How many mushrooms are poisonous? </a:t>
            </a:r>
          </a:p>
        </p:txBody>
      </p:sp>
      <p:pic>
        <p:nvPicPr>
          <p:cNvPr id="4" name="Picture 3" descr="Chart, bar chart&#10;&#10;Description automatically generated">
            <a:extLst>
              <a:ext uri="{FF2B5EF4-FFF2-40B4-BE49-F238E27FC236}">
                <a16:creationId xmlns:a16="http://schemas.microsoft.com/office/drawing/2014/main" id="{A2842295-D2FA-2843-889C-3646171E5381}"/>
              </a:ext>
            </a:extLst>
          </p:cNvPr>
          <p:cNvPicPr>
            <a:picLocks noChangeAspect="1"/>
          </p:cNvPicPr>
          <p:nvPr/>
        </p:nvPicPr>
        <p:blipFill>
          <a:blip r:embed="rId3"/>
          <a:stretch>
            <a:fillRect/>
          </a:stretch>
        </p:blipFill>
        <p:spPr>
          <a:xfrm>
            <a:off x="9804399" y="3381377"/>
            <a:ext cx="11541126" cy="9786562"/>
          </a:xfrm>
          <a:prstGeom prst="rect">
            <a:avLst/>
          </a:prstGeom>
        </p:spPr>
      </p:pic>
      <p:sp>
        <p:nvSpPr>
          <p:cNvPr id="8" name="TextBox 7">
            <a:extLst>
              <a:ext uri="{FF2B5EF4-FFF2-40B4-BE49-F238E27FC236}">
                <a16:creationId xmlns:a16="http://schemas.microsoft.com/office/drawing/2014/main" id="{437F9B20-5A6C-1B45-A2E1-E6F40613D984}"/>
              </a:ext>
            </a:extLst>
          </p:cNvPr>
          <p:cNvSpPr txBox="1"/>
          <p:nvPr/>
        </p:nvSpPr>
        <p:spPr>
          <a:xfrm>
            <a:off x="0" y="12977336"/>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domohelp.domo.com</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hc</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en</a:t>
            </a:r>
            <a:r>
              <a:rPr lang="en-US" sz="3600" kern="1200" dirty="0">
                <a:solidFill>
                  <a:prstClr val="black"/>
                </a:solidFill>
                <a:latin typeface="Calibri" panose="020F0502020204030204"/>
                <a:ea typeface="+mn-ea"/>
                <a:cs typeface="+mn-cs"/>
              </a:rPr>
              <a:t>-us/articles/360043931814-Fun-Sample-DataSets</a:t>
            </a:r>
          </a:p>
        </p:txBody>
      </p:sp>
    </p:spTree>
    <p:extLst>
      <p:ext uri="{BB962C8B-B14F-4D97-AF65-F5344CB8AC3E}">
        <p14:creationId xmlns:p14="http://schemas.microsoft.com/office/powerpoint/2010/main" val="37733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descr="Chart, bar chart&#10;&#10;Description automatically generated">
            <a:extLst>
              <a:ext uri="{FF2B5EF4-FFF2-40B4-BE49-F238E27FC236}">
                <a16:creationId xmlns:a16="http://schemas.microsoft.com/office/drawing/2014/main" id="{A2842295-D2FA-2843-889C-3646171E5381}"/>
              </a:ext>
            </a:extLst>
          </p:cNvPr>
          <p:cNvPicPr>
            <a:picLocks noChangeAspect="1"/>
          </p:cNvPicPr>
          <p:nvPr/>
        </p:nvPicPr>
        <p:blipFill>
          <a:blip r:embed="rId3"/>
          <a:stretch>
            <a:fillRect/>
          </a:stretch>
        </p:blipFill>
        <p:spPr>
          <a:xfrm>
            <a:off x="9804399" y="3381377"/>
            <a:ext cx="11541126" cy="9786562"/>
          </a:xfrm>
          <a:prstGeom prst="rect">
            <a:avLst/>
          </a:prstGeom>
        </p:spPr>
      </p:pic>
      <p:sp>
        <p:nvSpPr>
          <p:cNvPr id="8" name="TextBox 7">
            <a:extLst>
              <a:ext uri="{FF2B5EF4-FFF2-40B4-BE49-F238E27FC236}">
                <a16:creationId xmlns:a16="http://schemas.microsoft.com/office/drawing/2014/main" id="{437F9B20-5A6C-1B45-A2E1-E6F40613D984}"/>
              </a:ext>
            </a:extLst>
          </p:cNvPr>
          <p:cNvSpPr txBox="1"/>
          <p:nvPr/>
        </p:nvSpPr>
        <p:spPr>
          <a:xfrm>
            <a:off x="0" y="12977336"/>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domohelp.domo.com</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hc</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en</a:t>
            </a:r>
            <a:r>
              <a:rPr lang="en-US" sz="3600" kern="1200" dirty="0">
                <a:solidFill>
                  <a:prstClr val="black"/>
                </a:solidFill>
                <a:latin typeface="Calibri" panose="020F0502020204030204"/>
                <a:ea typeface="+mn-ea"/>
                <a:cs typeface="+mn-cs"/>
              </a:rPr>
              <a:t>-us/articles/360043931814-Fun-Sample-DataSets</a:t>
            </a:r>
          </a:p>
        </p:txBody>
      </p:sp>
      <p:sp>
        <p:nvSpPr>
          <p:cNvPr id="6" name="Rectangle 5">
            <a:extLst>
              <a:ext uri="{FF2B5EF4-FFF2-40B4-BE49-F238E27FC236}">
                <a16:creationId xmlns:a16="http://schemas.microsoft.com/office/drawing/2014/main" id="{B74328A5-9AF7-1643-ADD4-F88F14795FEF}"/>
              </a:ext>
            </a:extLst>
          </p:cNvPr>
          <p:cNvSpPr/>
          <p:nvPr/>
        </p:nvSpPr>
        <p:spPr>
          <a:xfrm>
            <a:off x="1676400" y="6575706"/>
            <a:ext cx="7753352" cy="2400657"/>
          </a:xfrm>
          <a:prstGeom prst="rect">
            <a:avLst/>
          </a:prstGeom>
          <a:noFill/>
        </p:spPr>
        <p:txBody>
          <a:bodyPr wrap="square" lIns="182880" tIns="91440" rIns="182880" bIns="91440">
            <a:spAutoFit/>
          </a:bodyPr>
          <a:lstStyle/>
          <a:p>
            <a:pPr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Reduce Cognitive Load</a:t>
            </a:r>
          </a:p>
        </p:txBody>
      </p:sp>
    </p:spTree>
    <p:extLst>
      <p:ext uri="{BB962C8B-B14F-4D97-AF65-F5344CB8AC3E}">
        <p14:creationId xmlns:p14="http://schemas.microsoft.com/office/powerpoint/2010/main" val="3074984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80A025D-0C51-8C4C-9975-433112AE5901}"/>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Human - Computer Collaboration </a:t>
            </a:r>
          </a:p>
        </p:txBody>
      </p:sp>
      <p:pic>
        <p:nvPicPr>
          <p:cNvPr id="3" name="Graphic 2" descr="Database outline">
            <a:extLst>
              <a:ext uri="{FF2B5EF4-FFF2-40B4-BE49-F238E27FC236}">
                <a16:creationId xmlns:a16="http://schemas.microsoft.com/office/drawing/2014/main" id="{1EA8AD70-F07B-A040-9111-D37767ED1A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92486" y="7029448"/>
            <a:ext cx="4429125" cy="4429125"/>
          </a:xfrm>
          <a:prstGeom prst="rect">
            <a:avLst/>
          </a:prstGeom>
        </p:spPr>
      </p:pic>
      <p:pic>
        <p:nvPicPr>
          <p:cNvPr id="7" name="Graphic 6" descr="Database outline">
            <a:extLst>
              <a:ext uri="{FF2B5EF4-FFF2-40B4-BE49-F238E27FC236}">
                <a16:creationId xmlns:a16="http://schemas.microsoft.com/office/drawing/2014/main" id="{E2EB9342-1902-EF43-8EA0-34498994F6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73599" y="3148014"/>
            <a:ext cx="4429125" cy="4429125"/>
          </a:xfrm>
          <a:prstGeom prst="rect">
            <a:avLst/>
          </a:prstGeom>
        </p:spPr>
      </p:pic>
      <p:pic>
        <p:nvPicPr>
          <p:cNvPr id="8" name="Graphic 7" descr="Database outline">
            <a:extLst>
              <a:ext uri="{FF2B5EF4-FFF2-40B4-BE49-F238E27FC236}">
                <a16:creationId xmlns:a16="http://schemas.microsoft.com/office/drawing/2014/main" id="{5613FE3C-2C97-664A-A4BF-D8C9D53E7C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40612" y="6024561"/>
            <a:ext cx="4429125" cy="4429125"/>
          </a:xfrm>
          <a:prstGeom prst="rect">
            <a:avLst/>
          </a:prstGeom>
        </p:spPr>
      </p:pic>
      <p:pic>
        <p:nvPicPr>
          <p:cNvPr id="10" name="Graphic 9" descr="Laptop outline">
            <a:extLst>
              <a:ext uri="{FF2B5EF4-FFF2-40B4-BE49-F238E27FC236}">
                <a16:creationId xmlns:a16="http://schemas.microsoft.com/office/drawing/2014/main" id="{CDEE3020-B6BF-9545-81F5-08F588E3ED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9165" y="4097732"/>
            <a:ext cx="5863432" cy="5863432"/>
          </a:xfrm>
          <a:prstGeom prst="rect">
            <a:avLst/>
          </a:prstGeom>
        </p:spPr>
      </p:pic>
      <p:pic>
        <p:nvPicPr>
          <p:cNvPr id="12" name="Graphic 11" descr="Doctor female outline">
            <a:extLst>
              <a:ext uri="{FF2B5EF4-FFF2-40B4-BE49-F238E27FC236}">
                <a16:creationId xmlns:a16="http://schemas.microsoft.com/office/drawing/2014/main" id="{B115C9AD-C257-1B49-B0B7-F279974EB0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75799" y="6374502"/>
            <a:ext cx="4524375" cy="4524375"/>
          </a:xfrm>
          <a:prstGeom prst="rect">
            <a:avLst/>
          </a:prstGeom>
        </p:spPr>
      </p:pic>
      <p:pic>
        <p:nvPicPr>
          <p:cNvPr id="14" name="Graphic 13" descr="Farmer female outline">
            <a:extLst>
              <a:ext uri="{FF2B5EF4-FFF2-40B4-BE49-F238E27FC236}">
                <a16:creationId xmlns:a16="http://schemas.microsoft.com/office/drawing/2014/main" id="{E2305C87-8498-BE41-866D-2B01B802E6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0165" y="4199364"/>
            <a:ext cx="4429125" cy="4429125"/>
          </a:xfrm>
          <a:prstGeom prst="rect">
            <a:avLst/>
          </a:prstGeom>
        </p:spPr>
      </p:pic>
      <p:pic>
        <p:nvPicPr>
          <p:cNvPr id="16" name="Graphic 15" descr="Professor female outline">
            <a:extLst>
              <a:ext uri="{FF2B5EF4-FFF2-40B4-BE49-F238E27FC236}">
                <a16:creationId xmlns:a16="http://schemas.microsoft.com/office/drawing/2014/main" id="{47086308-95AC-B74B-9170-F6C6B8514F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6713" y="3309006"/>
            <a:ext cx="4429125" cy="4429125"/>
          </a:xfrm>
          <a:prstGeom prst="rect">
            <a:avLst/>
          </a:prstGeom>
        </p:spPr>
      </p:pic>
      <p:sp>
        <p:nvSpPr>
          <p:cNvPr id="17" name="TextBox 16">
            <a:extLst>
              <a:ext uri="{FF2B5EF4-FFF2-40B4-BE49-F238E27FC236}">
                <a16:creationId xmlns:a16="http://schemas.microsoft.com/office/drawing/2014/main" id="{8864AF98-22C6-D244-A6B7-E4923361C5F7}"/>
              </a:ext>
            </a:extLst>
          </p:cNvPr>
          <p:cNvSpPr txBox="1"/>
          <p:nvPr/>
        </p:nvSpPr>
        <p:spPr>
          <a:xfrm>
            <a:off x="418919" y="10501971"/>
            <a:ext cx="10878217"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dirty="0"/>
              <a:t>Humans: </a:t>
            </a:r>
          </a:p>
          <a:p>
            <a:pPr marL="685800" lvl="1" indent="-685800" algn="l">
              <a:buFont typeface="Arial" panose="020B0604020202020204" pitchFamily="34" charset="0"/>
              <a:buChar char="•"/>
            </a:pPr>
            <a:r>
              <a:rPr lang="en-US" dirty="0"/>
              <a:t>Have subject matter expertise for guiding analyses and using output</a:t>
            </a:r>
          </a:p>
        </p:txBody>
      </p:sp>
      <p:sp>
        <p:nvSpPr>
          <p:cNvPr id="18" name="TextBox 17">
            <a:extLst>
              <a:ext uri="{FF2B5EF4-FFF2-40B4-BE49-F238E27FC236}">
                <a16:creationId xmlns:a16="http://schemas.microsoft.com/office/drawing/2014/main" id="{0B5398D1-6F95-9842-9365-36091CBAEAA2}"/>
              </a:ext>
            </a:extLst>
          </p:cNvPr>
          <p:cNvSpPr txBox="1"/>
          <p:nvPr/>
        </p:nvSpPr>
        <p:spPr>
          <a:xfrm>
            <a:off x="11791646" y="10574781"/>
            <a:ext cx="12173435"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dirty="0"/>
              <a:t>Computers: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Can speed up large data analyses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Enable record keeping</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288140934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182880" tIns="91440" rIns="182880" bIns="91440" rtlCol="0" anchor="ctr">
            <a:normAutofit/>
          </a:bodyPr>
          <a:lstStyle/>
          <a:p>
            <a:r>
              <a:rPr lang="en-US" sz="8800" dirty="0"/>
              <a:t>Can visualization actually make a difference?</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6794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12977337"/>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www.wired.com</a:t>
            </a:r>
            <a:r>
              <a:rPr lang="en-US" sz="3600" kern="1200" dirty="0">
                <a:solidFill>
                  <a:prstClr val="black"/>
                </a:solidFill>
                <a:latin typeface="Calibri" panose="020F0502020204030204"/>
                <a:ea typeface="+mn-ea"/>
                <a:cs typeface="+mn-cs"/>
              </a:rPr>
              <a:t>/2009/09/0908london-cholera-pump/</a:t>
            </a:r>
          </a:p>
        </p:txBody>
      </p:sp>
      <p:pic>
        <p:nvPicPr>
          <p:cNvPr id="1026" name="Picture 2" descr="cholera">
            <a:extLst>
              <a:ext uri="{FF2B5EF4-FFF2-40B4-BE49-F238E27FC236}">
                <a16:creationId xmlns:a16="http://schemas.microsoft.com/office/drawing/2014/main" id="{B3E03F05-F88F-6840-9441-4A1F9C684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850" y="4095708"/>
            <a:ext cx="13512800" cy="81672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BDB4EC-697A-AC4E-B3E1-8F8EA0E2DCD2}"/>
              </a:ext>
            </a:extLst>
          </p:cNvPr>
          <p:cNvSpPr/>
          <p:nvPr/>
        </p:nvSpPr>
        <p:spPr>
          <a:xfrm>
            <a:off x="1676400" y="6575707"/>
            <a:ext cx="7753352" cy="2400657"/>
          </a:xfrm>
          <a:prstGeom prst="rect">
            <a:avLst/>
          </a:prstGeom>
          <a:noFill/>
        </p:spPr>
        <p:txBody>
          <a:bodyPr wrap="square" lIns="182880" tIns="91440" rIns="182880" bIns="91440">
            <a:spAutoFit/>
          </a:bodyPr>
          <a:lstStyle/>
          <a:p>
            <a:pPr algn="l"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John Snow’s Cholera Map</a:t>
            </a:r>
          </a:p>
        </p:txBody>
      </p:sp>
    </p:spTree>
    <p:extLst>
      <p:ext uri="{BB962C8B-B14F-4D97-AF65-F5344CB8AC3E}">
        <p14:creationId xmlns:p14="http://schemas.microsoft.com/office/powerpoint/2010/main" val="2600953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12977337"/>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commons.wikimedia.org</a:t>
            </a:r>
            <a:r>
              <a:rPr lang="en-US" sz="3600" kern="1200" dirty="0">
                <a:solidFill>
                  <a:prstClr val="black"/>
                </a:solidFill>
                <a:latin typeface="Calibri" panose="020F0502020204030204"/>
                <a:ea typeface="+mn-ea"/>
                <a:cs typeface="+mn-cs"/>
              </a:rPr>
              <a:t>/wiki/</a:t>
            </a:r>
            <a:r>
              <a:rPr lang="en-US" sz="3600" kern="1200" dirty="0" err="1">
                <a:solidFill>
                  <a:prstClr val="black"/>
                </a:solidFill>
                <a:latin typeface="Calibri" panose="020F0502020204030204"/>
                <a:ea typeface="+mn-ea"/>
                <a:cs typeface="+mn-cs"/>
              </a:rPr>
              <a:t>File:Nightingale-mortality.jpg</a:t>
            </a:r>
            <a:endParaRPr lang="en-US" sz="3600" kern="1200" dirty="0">
              <a:solidFill>
                <a:prstClr val="black"/>
              </a:solidFill>
              <a:latin typeface="Calibri" panose="020F0502020204030204"/>
              <a:ea typeface="+mn-ea"/>
              <a:cs typeface="+mn-cs"/>
            </a:endParaRPr>
          </a:p>
        </p:txBody>
      </p:sp>
      <p:sp>
        <p:nvSpPr>
          <p:cNvPr id="7" name="Rectangle 6">
            <a:extLst>
              <a:ext uri="{FF2B5EF4-FFF2-40B4-BE49-F238E27FC236}">
                <a16:creationId xmlns:a16="http://schemas.microsoft.com/office/drawing/2014/main" id="{D9BDB4EC-697A-AC4E-B3E1-8F8EA0E2DCD2}"/>
              </a:ext>
            </a:extLst>
          </p:cNvPr>
          <p:cNvSpPr/>
          <p:nvPr/>
        </p:nvSpPr>
        <p:spPr>
          <a:xfrm>
            <a:off x="1676399" y="5372103"/>
            <a:ext cx="5381626" cy="3508653"/>
          </a:xfrm>
          <a:prstGeom prst="rect">
            <a:avLst/>
          </a:prstGeom>
          <a:noFill/>
        </p:spPr>
        <p:txBody>
          <a:bodyPr wrap="square" lIns="182880" tIns="91440" rIns="182880" bIns="91440">
            <a:spAutoFit/>
          </a:bodyPr>
          <a:lstStyle/>
          <a:p>
            <a:pPr algn="l"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Florence Nightingale’s  Rose</a:t>
            </a:r>
          </a:p>
        </p:txBody>
      </p:sp>
      <p:pic>
        <p:nvPicPr>
          <p:cNvPr id="2050" name="Picture 2">
            <a:extLst>
              <a:ext uri="{FF2B5EF4-FFF2-40B4-BE49-F238E27FC236}">
                <a16:creationId xmlns:a16="http://schemas.microsoft.com/office/drawing/2014/main" id="{5088A31D-905B-C547-9EC7-3BA6E500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212" y="3831193"/>
            <a:ext cx="15862388" cy="868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617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1" y="11830052"/>
            <a:ext cx="10144126" cy="1200329"/>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studentwork.prattsi.org</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infovis</a:t>
            </a:r>
            <a:r>
              <a:rPr lang="en-US" sz="3600" kern="1200" dirty="0">
                <a:solidFill>
                  <a:prstClr val="black"/>
                </a:solidFill>
                <a:latin typeface="Calibri" panose="020F0502020204030204"/>
                <a:ea typeface="+mn-ea"/>
                <a:cs typeface="+mn-cs"/>
              </a:rPr>
              <a:t>/labs/a-history-of-dangerously-misleading-data-visualization/</a:t>
            </a:r>
          </a:p>
        </p:txBody>
      </p:sp>
      <p:sp>
        <p:nvSpPr>
          <p:cNvPr id="7" name="Rectangle 6">
            <a:extLst>
              <a:ext uri="{FF2B5EF4-FFF2-40B4-BE49-F238E27FC236}">
                <a16:creationId xmlns:a16="http://schemas.microsoft.com/office/drawing/2014/main" id="{D9BDB4EC-697A-AC4E-B3E1-8F8EA0E2DCD2}"/>
              </a:ext>
            </a:extLst>
          </p:cNvPr>
          <p:cNvSpPr/>
          <p:nvPr/>
        </p:nvSpPr>
        <p:spPr>
          <a:xfrm>
            <a:off x="1676399" y="5372102"/>
            <a:ext cx="7329470" cy="1292662"/>
          </a:xfrm>
          <a:prstGeom prst="rect">
            <a:avLst/>
          </a:prstGeom>
          <a:noFill/>
        </p:spPr>
        <p:txBody>
          <a:bodyPr wrap="square" lIns="182880" tIns="91440" rIns="182880" bIns="91440">
            <a:spAutoFit/>
          </a:bodyPr>
          <a:lstStyle/>
          <a:p>
            <a:pPr algn="l"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Challenger Shuttle</a:t>
            </a:r>
          </a:p>
        </p:txBody>
      </p:sp>
      <p:pic>
        <p:nvPicPr>
          <p:cNvPr id="9" name="Picture 8" descr="Diagram, engineering drawing&#10;&#10;Description automatically generated">
            <a:extLst>
              <a:ext uri="{FF2B5EF4-FFF2-40B4-BE49-F238E27FC236}">
                <a16:creationId xmlns:a16="http://schemas.microsoft.com/office/drawing/2014/main" id="{8EA9398E-150B-4E4B-A758-2801B0F4D181}"/>
              </a:ext>
            </a:extLst>
          </p:cNvPr>
          <p:cNvPicPr>
            <a:picLocks noChangeAspect="1"/>
          </p:cNvPicPr>
          <p:nvPr/>
        </p:nvPicPr>
        <p:blipFill rotWithShape="1">
          <a:blip r:embed="rId3"/>
          <a:srcRect r="54459" b="5136"/>
          <a:stretch/>
        </p:blipFill>
        <p:spPr>
          <a:xfrm>
            <a:off x="9867881" y="3381376"/>
            <a:ext cx="10410826" cy="5204576"/>
          </a:xfrm>
          <a:prstGeom prst="rect">
            <a:avLst/>
          </a:prstGeom>
        </p:spPr>
      </p:pic>
    </p:spTree>
    <p:extLst>
      <p:ext uri="{BB962C8B-B14F-4D97-AF65-F5344CB8AC3E}">
        <p14:creationId xmlns:p14="http://schemas.microsoft.com/office/powerpoint/2010/main" val="43811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F48851F6-87E3-3F4A-BEAB-68F5A9E2A414}"/>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Teaching Staff Introductions</a:t>
            </a: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13" name="TextBox 12">
            <a:extLst>
              <a:ext uri="{FF2B5EF4-FFF2-40B4-BE49-F238E27FC236}">
                <a16:creationId xmlns:a16="http://schemas.microsoft.com/office/drawing/2014/main" id="{946EE939-925B-844A-BFC5-73E8B3319328}"/>
              </a:ext>
            </a:extLst>
          </p:cNvPr>
          <p:cNvSpPr txBox="1"/>
          <p:nvPr/>
        </p:nvSpPr>
        <p:spPr>
          <a:xfrm>
            <a:off x="551958" y="4016196"/>
            <a:ext cx="155331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0" i="0" u="sng" strike="noStrike" cap="none" spc="0" normalizeH="0" baseline="0" dirty="0">
                <a:ln>
                  <a:noFill/>
                </a:ln>
                <a:solidFill>
                  <a:srgbClr val="000000"/>
                </a:solidFill>
                <a:effectLst/>
                <a:uFillTx/>
                <a:latin typeface="+mj-lt"/>
                <a:ea typeface="+mj-ea"/>
                <a:cs typeface="+mj-cs"/>
                <a:sym typeface="Gill Sans"/>
              </a:rPr>
              <a:t>TA’s</a:t>
            </a:r>
            <a:r>
              <a:rPr kumimoji="0" lang="en-US" sz="5400" b="0" i="0" strike="noStrike" cap="none" spc="0" normalizeH="0" baseline="0" dirty="0">
                <a:ln>
                  <a:noFill/>
                </a:ln>
                <a:solidFill>
                  <a:srgbClr val="000000"/>
                </a:solidFill>
                <a:effectLst/>
                <a:uFillTx/>
                <a:latin typeface="+mj-lt"/>
                <a:ea typeface="+mj-ea"/>
                <a:cs typeface="+mj-cs"/>
                <a:sym typeface="Gill Sans"/>
              </a:rPr>
              <a:t>:</a:t>
            </a:r>
          </a:p>
        </p:txBody>
      </p:sp>
      <p:sp>
        <p:nvSpPr>
          <p:cNvPr id="20" name="TextBox 19">
            <a:extLst>
              <a:ext uri="{FF2B5EF4-FFF2-40B4-BE49-F238E27FC236}">
                <a16:creationId xmlns:a16="http://schemas.microsoft.com/office/drawing/2014/main" id="{8FF03AFF-0C8E-F145-B85C-BC7E07671110}"/>
              </a:ext>
            </a:extLst>
          </p:cNvPr>
          <p:cNvSpPr txBox="1"/>
          <p:nvPr/>
        </p:nvSpPr>
        <p:spPr>
          <a:xfrm>
            <a:off x="551958" y="10855894"/>
            <a:ext cx="3924151"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u="sng" dirty="0"/>
              <a:t>Office Hours:</a:t>
            </a:r>
            <a:endParaRPr kumimoji="0" lang="en-US" sz="5400" b="0" i="0" strike="noStrike" cap="none" spc="0" normalizeH="0" baseline="0" dirty="0">
              <a:ln>
                <a:noFill/>
              </a:ln>
              <a:solidFill>
                <a:srgbClr val="000000"/>
              </a:solidFill>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8A06D519-496D-A446-AE52-467163E2AEAA}"/>
              </a:ext>
            </a:extLst>
          </p:cNvPr>
          <p:cNvSpPr/>
          <p:nvPr/>
        </p:nvSpPr>
        <p:spPr>
          <a:xfrm>
            <a:off x="723663" y="9128437"/>
            <a:ext cx="4346062" cy="1446550"/>
          </a:xfrm>
          <a:prstGeom prst="rect">
            <a:avLst/>
          </a:prstGeom>
        </p:spPr>
        <p:txBody>
          <a:bodyPr wrap="none">
            <a:spAutoFit/>
          </a:bodyPr>
          <a:lstStyle/>
          <a:p>
            <a:r>
              <a:rPr lang="en-US" sz="4400" b="1" dirty="0" err="1"/>
              <a:t>Vedanshi</a:t>
            </a:r>
            <a:r>
              <a:rPr lang="en-US" sz="4400" b="1" dirty="0"/>
              <a:t> Shah</a:t>
            </a:r>
          </a:p>
          <a:p>
            <a:r>
              <a:rPr lang="en-US" sz="4400" dirty="0"/>
              <a:t>(she/her)</a:t>
            </a:r>
          </a:p>
        </p:txBody>
      </p:sp>
      <p:pic>
        <p:nvPicPr>
          <p:cNvPr id="3" name="Picture 2">
            <a:extLst>
              <a:ext uri="{FF2B5EF4-FFF2-40B4-BE49-F238E27FC236}">
                <a16:creationId xmlns:a16="http://schemas.microsoft.com/office/drawing/2014/main" id="{8FCCB11C-0531-914F-AAAB-7C0824994A79}"/>
              </a:ext>
            </a:extLst>
          </p:cNvPr>
          <p:cNvPicPr>
            <a:picLocks noChangeAspect="1"/>
          </p:cNvPicPr>
          <p:nvPr/>
        </p:nvPicPr>
        <p:blipFill>
          <a:blip r:embed="rId2">
            <a:extLst>
              <a:ext uri="{28A0092B-C50C-407E-A947-70E740481C1C}">
                <a14:useLocalDpi xmlns:a14="http://schemas.microsoft.com/office/drawing/2010/main" val="0"/>
              </a:ext>
            </a:extLst>
          </a:blip>
          <a:srcRect t="6432" b="6432"/>
          <a:stretch/>
        </p:blipFill>
        <p:spPr>
          <a:xfrm>
            <a:off x="903843" y="4949785"/>
            <a:ext cx="3985700" cy="4309961"/>
          </a:xfrm>
          <a:prstGeom prst="ellipse">
            <a:avLst/>
          </a:prstGeom>
        </p:spPr>
      </p:pic>
      <p:sp>
        <p:nvSpPr>
          <p:cNvPr id="10" name="Rectangle 9">
            <a:extLst>
              <a:ext uri="{FF2B5EF4-FFF2-40B4-BE49-F238E27FC236}">
                <a16:creationId xmlns:a16="http://schemas.microsoft.com/office/drawing/2014/main" id="{B6691B1E-5125-BA40-9988-C695469F1A9D}"/>
              </a:ext>
            </a:extLst>
          </p:cNvPr>
          <p:cNvSpPr/>
          <p:nvPr/>
        </p:nvSpPr>
        <p:spPr>
          <a:xfrm>
            <a:off x="1399020" y="12021537"/>
            <a:ext cx="18662362" cy="1446550"/>
          </a:xfrm>
          <a:prstGeom prst="rect">
            <a:avLst/>
          </a:prstGeom>
        </p:spPr>
        <p:txBody>
          <a:bodyPr wrap="square">
            <a:spAutoFit/>
          </a:bodyPr>
          <a:lstStyle/>
          <a:p>
            <a:pPr algn="l"/>
            <a:r>
              <a:rPr lang="en-US" sz="4400" dirty="0"/>
              <a:t>See Course Website for most up to date information. </a:t>
            </a:r>
          </a:p>
          <a:p>
            <a:pPr algn="l"/>
            <a:endParaRPr lang="en-US" sz="4400" dirty="0"/>
          </a:p>
        </p:txBody>
      </p:sp>
      <p:sp>
        <p:nvSpPr>
          <p:cNvPr id="11" name="Rectangle 10">
            <a:extLst>
              <a:ext uri="{FF2B5EF4-FFF2-40B4-BE49-F238E27FC236}">
                <a16:creationId xmlns:a16="http://schemas.microsoft.com/office/drawing/2014/main" id="{F4FFE571-B2D1-0248-AB19-986F707089A9}"/>
              </a:ext>
            </a:extLst>
          </p:cNvPr>
          <p:cNvSpPr/>
          <p:nvPr/>
        </p:nvSpPr>
        <p:spPr>
          <a:xfrm>
            <a:off x="6679973" y="9128437"/>
            <a:ext cx="4403771" cy="1446550"/>
          </a:xfrm>
          <a:prstGeom prst="rect">
            <a:avLst/>
          </a:prstGeom>
        </p:spPr>
        <p:txBody>
          <a:bodyPr wrap="none">
            <a:spAutoFit/>
          </a:bodyPr>
          <a:lstStyle/>
          <a:p>
            <a:r>
              <a:rPr lang="en-US" sz="4400" b="1" dirty="0"/>
              <a:t>Monroe Chung</a:t>
            </a:r>
          </a:p>
          <a:p>
            <a:r>
              <a:rPr lang="en-US" sz="4400" dirty="0"/>
              <a:t>(any pronouns)</a:t>
            </a:r>
          </a:p>
        </p:txBody>
      </p:sp>
      <p:pic>
        <p:nvPicPr>
          <p:cNvPr id="12" name="Picture 11">
            <a:extLst>
              <a:ext uri="{FF2B5EF4-FFF2-40B4-BE49-F238E27FC236}">
                <a16:creationId xmlns:a16="http://schemas.microsoft.com/office/drawing/2014/main" id="{5EA1605B-E6B4-864D-9554-E9586A51DDDD}"/>
              </a:ext>
            </a:extLst>
          </p:cNvPr>
          <p:cNvPicPr>
            <a:picLocks noChangeAspect="1"/>
          </p:cNvPicPr>
          <p:nvPr/>
        </p:nvPicPr>
        <p:blipFill>
          <a:blip r:embed="rId3">
            <a:extLst>
              <a:ext uri="{28A0092B-C50C-407E-A947-70E740481C1C}">
                <a14:useLocalDpi xmlns:a14="http://schemas.microsoft.com/office/drawing/2010/main" val="0"/>
              </a:ext>
            </a:extLst>
          </a:blip>
          <a:srcRect t="5998" b="5998"/>
          <a:stretch/>
        </p:blipFill>
        <p:spPr>
          <a:xfrm>
            <a:off x="6889006" y="4949785"/>
            <a:ext cx="3985700" cy="4309961"/>
          </a:xfrm>
          <a:prstGeom prst="ellipse">
            <a:avLst/>
          </a:prstGeom>
        </p:spPr>
      </p:pic>
    </p:spTree>
    <p:extLst>
      <p:ext uri="{BB962C8B-B14F-4D97-AF65-F5344CB8AC3E}">
        <p14:creationId xmlns:p14="http://schemas.microsoft.com/office/powerpoint/2010/main" val="2794968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1" y="11830052"/>
            <a:ext cx="10144126" cy="1200329"/>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studentwork.prattsi.org</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infovis</a:t>
            </a:r>
            <a:r>
              <a:rPr lang="en-US" sz="3600" kern="1200" dirty="0">
                <a:solidFill>
                  <a:prstClr val="black"/>
                </a:solidFill>
                <a:latin typeface="Calibri" panose="020F0502020204030204"/>
                <a:ea typeface="+mn-ea"/>
                <a:cs typeface="+mn-cs"/>
              </a:rPr>
              <a:t>/labs/a-history-of-dangerously-misleading-data-visualization/</a:t>
            </a:r>
          </a:p>
        </p:txBody>
      </p:sp>
      <p:sp>
        <p:nvSpPr>
          <p:cNvPr id="7" name="Rectangle 6">
            <a:extLst>
              <a:ext uri="{FF2B5EF4-FFF2-40B4-BE49-F238E27FC236}">
                <a16:creationId xmlns:a16="http://schemas.microsoft.com/office/drawing/2014/main" id="{D9BDB4EC-697A-AC4E-B3E1-8F8EA0E2DCD2}"/>
              </a:ext>
            </a:extLst>
          </p:cNvPr>
          <p:cNvSpPr/>
          <p:nvPr/>
        </p:nvSpPr>
        <p:spPr>
          <a:xfrm>
            <a:off x="1676399" y="5372102"/>
            <a:ext cx="7329470" cy="1292662"/>
          </a:xfrm>
          <a:prstGeom prst="rect">
            <a:avLst/>
          </a:prstGeom>
          <a:noFill/>
        </p:spPr>
        <p:txBody>
          <a:bodyPr wrap="square" lIns="182880" tIns="91440" rIns="182880" bIns="91440">
            <a:spAutoFit/>
          </a:bodyPr>
          <a:lstStyle/>
          <a:p>
            <a:pPr algn="l"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Challenger Shuttle</a:t>
            </a:r>
          </a:p>
        </p:txBody>
      </p:sp>
      <p:pic>
        <p:nvPicPr>
          <p:cNvPr id="4" name="Picture 3" descr="Diagram, engineering drawing&#10;&#10;Description automatically generated">
            <a:extLst>
              <a:ext uri="{FF2B5EF4-FFF2-40B4-BE49-F238E27FC236}">
                <a16:creationId xmlns:a16="http://schemas.microsoft.com/office/drawing/2014/main" id="{FA8ECD05-EC4E-824B-90F1-A6806AD79C9C}"/>
              </a:ext>
            </a:extLst>
          </p:cNvPr>
          <p:cNvPicPr>
            <a:picLocks noChangeAspect="1"/>
          </p:cNvPicPr>
          <p:nvPr/>
        </p:nvPicPr>
        <p:blipFill rotWithShape="1">
          <a:blip r:embed="rId3"/>
          <a:srcRect l="52792"/>
          <a:stretch/>
        </p:blipFill>
        <p:spPr>
          <a:xfrm>
            <a:off x="10348894" y="8172448"/>
            <a:ext cx="10791824" cy="5486400"/>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8EA9398E-150B-4E4B-A758-2801B0F4D181}"/>
              </a:ext>
            </a:extLst>
          </p:cNvPr>
          <p:cNvPicPr>
            <a:picLocks noChangeAspect="1"/>
          </p:cNvPicPr>
          <p:nvPr/>
        </p:nvPicPr>
        <p:blipFill rotWithShape="1">
          <a:blip r:embed="rId3"/>
          <a:srcRect r="54459" b="5136"/>
          <a:stretch/>
        </p:blipFill>
        <p:spPr>
          <a:xfrm>
            <a:off x="9867881" y="3381376"/>
            <a:ext cx="10410826" cy="5204576"/>
          </a:xfrm>
          <a:prstGeom prst="rect">
            <a:avLst/>
          </a:prstGeom>
        </p:spPr>
      </p:pic>
    </p:spTree>
    <p:extLst>
      <p:ext uri="{BB962C8B-B14F-4D97-AF65-F5344CB8AC3E}">
        <p14:creationId xmlns:p14="http://schemas.microsoft.com/office/powerpoint/2010/main" val="919155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362262368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Intro to Git</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42</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3" name="Graphic 2" descr="Confused face outline with solid fill">
            <a:extLst>
              <a:ext uri="{FF2B5EF4-FFF2-40B4-BE49-F238E27FC236}">
                <a16:creationId xmlns:a16="http://schemas.microsoft.com/office/drawing/2014/main" id="{0878B69B-84C2-D54A-9D00-DC0B68ECDB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2125" y="6857999"/>
            <a:ext cx="4514850" cy="4514850"/>
          </a:xfrm>
          <a:prstGeom prst="rect">
            <a:avLst/>
          </a:prstGeom>
        </p:spPr>
      </p:pic>
      <p:pic>
        <p:nvPicPr>
          <p:cNvPr id="6" name="Graphic 5" descr="Question Mark outline">
            <a:extLst>
              <a:ext uri="{FF2B5EF4-FFF2-40B4-BE49-F238E27FC236}">
                <a16:creationId xmlns:a16="http://schemas.microsoft.com/office/drawing/2014/main" id="{7750B13A-BDFE-134F-BB7D-CB6BCABCD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8174" y="4600575"/>
            <a:ext cx="4514849" cy="4514849"/>
          </a:xfrm>
          <a:prstGeom prst="rect">
            <a:avLst/>
          </a:prstGeom>
        </p:spPr>
      </p:pic>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2431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endParaRPr lang="en-US" sz="6400" b="1" dirty="0">
              <a:latin typeface="Gill Sans"/>
            </a:endParaRPr>
          </a:p>
          <a:p>
            <a:pPr lvl="0" algn="l">
              <a:spcBef>
                <a:spcPts val="2800"/>
              </a:spcBef>
              <a:defRPr sz="6400"/>
            </a:pPr>
            <a:endParaRPr kumimoji="0" lang="en-US" sz="6000" b="1"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634405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3" name="Graphic 2" descr="Confused face outline with solid fill">
            <a:extLst>
              <a:ext uri="{FF2B5EF4-FFF2-40B4-BE49-F238E27FC236}">
                <a16:creationId xmlns:a16="http://schemas.microsoft.com/office/drawing/2014/main" id="{0878B69B-84C2-D54A-9D00-DC0B68ECDB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2125" y="6857999"/>
            <a:ext cx="4514850" cy="4514850"/>
          </a:xfrm>
          <a:prstGeom prst="rect">
            <a:avLst/>
          </a:prstGeom>
        </p:spPr>
      </p:pic>
      <p:pic>
        <p:nvPicPr>
          <p:cNvPr id="6" name="Graphic 5" descr="Question Mark outline">
            <a:extLst>
              <a:ext uri="{FF2B5EF4-FFF2-40B4-BE49-F238E27FC236}">
                <a16:creationId xmlns:a16="http://schemas.microsoft.com/office/drawing/2014/main" id="{7750B13A-BDFE-134F-BB7D-CB6BCABCD8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8174" y="4600575"/>
            <a:ext cx="4514849" cy="4514849"/>
          </a:xfrm>
          <a:prstGeom prst="rect">
            <a:avLst/>
          </a:prstGeom>
        </p:spPr>
      </p:pic>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3713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p>
          <a:p>
            <a:pPr marL="0" marR="0" lvl="0" indent="0" algn="l" defTabSz="825500" rtl="0" eaLnBrk="1" fontAlgn="auto" latinLnBrk="0" hangingPunct="0">
              <a:lnSpc>
                <a:spcPct val="100000"/>
              </a:lnSpc>
              <a:spcBef>
                <a:spcPts val="2800"/>
              </a:spcBef>
              <a:spcAft>
                <a:spcPts val="0"/>
              </a:spcAft>
              <a:buClrTx/>
              <a:buSzTx/>
              <a:buFontTx/>
              <a:buNone/>
              <a:tabLst/>
              <a:defRPr sz="6400"/>
            </a:pPr>
            <a:r>
              <a:rPr lang="en-US" sz="6400" dirty="0">
                <a:latin typeface="Gill Sans"/>
              </a:rPr>
              <a:t>- A Distributed Version Control System</a:t>
            </a:r>
          </a:p>
          <a:p>
            <a:pPr lvl="0" algn="l">
              <a:spcBef>
                <a:spcPts val="2800"/>
              </a:spcBef>
              <a:defRPr sz="6400"/>
            </a:pPr>
            <a:endParaRPr kumimoji="0" lang="en-US" sz="6000" b="1"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206130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3" name="Graphic 2" descr="Confused face outline with solid fill">
            <a:extLst>
              <a:ext uri="{FF2B5EF4-FFF2-40B4-BE49-F238E27FC236}">
                <a16:creationId xmlns:a16="http://schemas.microsoft.com/office/drawing/2014/main" id="{0878B69B-84C2-D54A-9D00-DC0B68ECDB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2125" y="6857999"/>
            <a:ext cx="4514850" cy="4514850"/>
          </a:xfrm>
          <a:prstGeom prst="rect">
            <a:avLst/>
          </a:prstGeom>
        </p:spPr>
      </p:pic>
      <p:pic>
        <p:nvPicPr>
          <p:cNvPr id="6" name="Graphic 5" descr="Question Mark outline">
            <a:extLst>
              <a:ext uri="{FF2B5EF4-FFF2-40B4-BE49-F238E27FC236}">
                <a16:creationId xmlns:a16="http://schemas.microsoft.com/office/drawing/2014/main" id="{7750B13A-BDFE-134F-BB7D-CB6BCABCD8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8174" y="4600575"/>
            <a:ext cx="4514849" cy="4514849"/>
          </a:xfrm>
          <a:prstGeom prst="rect">
            <a:avLst/>
          </a:prstGeom>
        </p:spPr>
      </p:pic>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5119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A Distributed Version Control System</a:t>
            </a:r>
          </a:p>
          <a:p>
            <a:pPr marR="0" lvl="0" algn="l" defTabSz="825500" rtl="0" eaLnBrk="1" fontAlgn="auto" latinLnBrk="0" hangingPunct="0">
              <a:lnSpc>
                <a:spcPct val="100000"/>
              </a:lnSpc>
              <a:spcBef>
                <a:spcPts val="2800"/>
              </a:spcBef>
              <a:spcAft>
                <a:spcPts val="0"/>
              </a:spcAft>
              <a:buClrTx/>
              <a:buSzTx/>
              <a:tabLst/>
              <a:defRPr sz="6400"/>
            </a:pPr>
            <a:endParaRPr lang="en-US" sz="6400" dirty="0">
              <a:latin typeface="Gill Sans"/>
            </a:endParaRP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stores content and tracks changes</a:t>
            </a:r>
          </a:p>
        </p:txBody>
      </p:sp>
      <p:sp>
        <p:nvSpPr>
          <p:cNvPr id="2" name="Right Brace 1">
            <a:extLst>
              <a:ext uri="{FF2B5EF4-FFF2-40B4-BE49-F238E27FC236}">
                <a16:creationId xmlns:a16="http://schemas.microsoft.com/office/drawing/2014/main" id="{FFB741B6-877D-F04C-99B8-FCF20EB7881A}"/>
              </a:ext>
            </a:extLst>
          </p:cNvPr>
          <p:cNvSpPr/>
          <p:nvPr/>
        </p:nvSpPr>
        <p:spPr>
          <a:xfrm rot="5400000">
            <a:off x="16759237" y="3729036"/>
            <a:ext cx="1771650" cy="8029575"/>
          </a:xfrm>
          <a:prstGeom prst="rightBrace">
            <a:avLst/>
          </a:prstGeom>
          <a:noFill/>
          <a:ln w="76200" cap="flat">
            <a:solidFill>
              <a:schemeClr val="accent5">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860466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3" name="Graphic 2" descr="Confused face outline with solid fill">
            <a:extLst>
              <a:ext uri="{FF2B5EF4-FFF2-40B4-BE49-F238E27FC236}">
                <a16:creationId xmlns:a16="http://schemas.microsoft.com/office/drawing/2014/main" id="{0878B69B-84C2-D54A-9D00-DC0B68ECDB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2125" y="6857999"/>
            <a:ext cx="4514850" cy="4514850"/>
          </a:xfrm>
          <a:prstGeom prst="rect">
            <a:avLst/>
          </a:prstGeom>
        </p:spPr>
      </p:pic>
      <p:pic>
        <p:nvPicPr>
          <p:cNvPr id="6" name="Graphic 5" descr="Question Mark outline">
            <a:extLst>
              <a:ext uri="{FF2B5EF4-FFF2-40B4-BE49-F238E27FC236}">
                <a16:creationId xmlns:a16="http://schemas.microsoft.com/office/drawing/2014/main" id="{7750B13A-BDFE-134F-BB7D-CB6BCABCD8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8174" y="4600575"/>
            <a:ext cx="4514849" cy="4514849"/>
          </a:xfrm>
          <a:prstGeom prst="rect">
            <a:avLst/>
          </a:prstGeom>
        </p:spPr>
      </p:pic>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6463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A Distributed Version Control System</a:t>
            </a:r>
          </a:p>
          <a:p>
            <a:pPr marR="0" lvl="0" algn="l" defTabSz="825500" rtl="0" eaLnBrk="1" fontAlgn="auto" latinLnBrk="0" hangingPunct="0">
              <a:lnSpc>
                <a:spcPct val="100000"/>
              </a:lnSpc>
              <a:spcBef>
                <a:spcPts val="2800"/>
              </a:spcBef>
              <a:spcAft>
                <a:spcPts val="0"/>
              </a:spcAft>
              <a:buClrTx/>
              <a:buSzTx/>
              <a:tabLst/>
              <a:defRPr sz="6400"/>
            </a:pPr>
            <a:endParaRPr lang="en-US" sz="6400" dirty="0">
              <a:latin typeface="Gill Sans"/>
            </a:endParaRP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stores content and tracks changes</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content stored in multiple places</a:t>
            </a:r>
          </a:p>
        </p:txBody>
      </p:sp>
      <p:sp>
        <p:nvSpPr>
          <p:cNvPr id="2" name="Right Brace 1">
            <a:extLst>
              <a:ext uri="{FF2B5EF4-FFF2-40B4-BE49-F238E27FC236}">
                <a16:creationId xmlns:a16="http://schemas.microsoft.com/office/drawing/2014/main" id="{FFB741B6-877D-F04C-99B8-FCF20EB7881A}"/>
              </a:ext>
            </a:extLst>
          </p:cNvPr>
          <p:cNvSpPr/>
          <p:nvPr/>
        </p:nvSpPr>
        <p:spPr>
          <a:xfrm rot="5400000">
            <a:off x="16759237" y="3729036"/>
            <a:ext cx="1771650" cy="8029575"/>
          </a:xfrm>
          <a:prstGeom prst="rightBrace">
            <a:avLst/>
          </a:prstGeom>
          <a:noFill/>
          <a:ln w="76200" cap="flat">
            <a:solidFill>
              <a:schemeClr val="accent5">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Bent-Up Arrow 4">
            <a:extLst>
              <a:ext uri="{FF2B5EF4-FFF2-40B4-BE49-F238E27FC236}">
                <a16:creationId xmlns:a16="http://schemas.microsoft.com/office/drawing/2014/main" id="{65A082AF-26E4-734B-9C57-4B552D3B88EC}"/>
              </a:ext>
            </a:extLst>
          </p:cNvPr>
          <p:cNvSpPr/>
          <p:nvPr/>
        </p:nvSpPr>
        <p:spPr>
          <a:xfrm rot="5400000">
            <a:off x="9135800" y="7992800"/>
            <a:ext cx="3745432" cy="1814518"/>
          </a:xfrm>
          <a:prstGeom prst="bentUpArrow">
            <a:avLst>
              <a:gd name="adj1" fmla="val 3000"/>
              <a:gd name="adj2" fmla="val 12000"/>
              <a:gd name="adj3" fmla="val 16391"/>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608233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6463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A Distributed Version Control System</a:t>
            </a:r>
          </a:p>
          <a:p>
            <a:pPr marR="0" lvl="0" algn="l" defTabSz="825500" rtl="0" eaLnBrk="1" fontAlgn="auto" latinLnBrk="0" hangingPunct="0">
              <a:lnSpc>
                <a:spcPct val="100000"/>
              </a:lnSpc>
              <a:spcBef>
                <a:spcPts val="2800"/>
              </a:spcBef>
              <a:spcAft>
                <a:spcPts val="0"/>
              </a:spcAft>
              <a:buClrTx/>
              <a:buSzTx/>
              <a:tabLst/>
              <a:defRPr sz="6400"/>
            </a:pPr>
            <a:endParaRPr lang="en-US" sz="6400" dirty="0">
              <a:latin typeface="Gill Sans"/>
            </a:endParaRP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stores content and tracks changes</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content stored in multiple places</a:t>
            </a:r>
          </a:p>
        </p:txBody>
      </p:sp>
      <p:sp>
        <p:nvSpPr>
          <p:cNvPr id="2" name="Right Brace 1">
            <a:extLst>
              <a:ext uri="{FF2B5EF4-FFF2-40B4-BE49-F238E27FC236}">
                <a16:creationId xmlns:a16="http://schemas.microsoft.com/office/drawing/2014/main" id="{FFB741B6-877D-F04C-99B8-FCF20EB7881A}"/>
              </a:ext>
            </a:extLst>
          </p:cNvPr>
          <p:cNvSpPr/>
          <p:nvPr/>
        </p:nvSpPr>
        <p:spPr>
          <a:xfrm rot="5400000">
            <a:off x="16759237" y="3729036"/>
            <a:ext cx="1771650" cy="8029575"/>
          </a:xfrm>
          <a:prstGeom prst="rightBrace">
            <a:avLst/>
          </a:prstGeom>
          <a:noFill/>
          <a:ln w="76200" cap="flat">
            <a:solidFill>
              <a:schemeClr val="accent5">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Bent-Up Arrow 4">
            <a:extLst>
              <a:ext uri="{FF2B5EF4-FFF2-40B4-BE49-F238E27FC236}">
                <a16:creationId xmlns:a16="http://schemas.microsoft.com/office/drawing/2014/main" id="{65A082AF-26E4-734B-9C57-4B552D3B88EC}"/>
              </a:ext>
            </a:extLst>
          </p:cNvPr>
          <p:cNvSpPr/>
          <p:nvPr/>
        </p:nvSpPr>
        <p:spPr>
          <a:xfrm rot="5400000">
            <a:off x="9135800" y="7992800"/>
            <a:ext cx="3745432" cy="1814518"/>
          </a:xfrm>
          <a:prstGeom prst="bentUpArrow">
            <a:avLst>
              <a:gd name="adj1" fmla="val 3000"/>
              <a:gd name="adj2" fmla="val 12000"/>
              <a:gd name="adj3" fmla="val 16391"/>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4226" y="5308064"/>
            <a:ext cx="2207162" cy="2207162"/>
          </a:xfrm>
          <a:prstGeom prst="rect">
            <a:avLst/>
          </a:prstGeom>
        </p:spPr>
      </p:pic>
      <p:pic>
        <p:nvPicPr>
          <p:cNvPr id="19" name="Graphic 18" descr="Programmer female outline">
            <a:extLst>
              <a:ext uri="{FF2B5EF4-FFF2-40B4-BE49-F238E27FC236}">
                <a16:creationId xmlns:a16="http://schemas.microsoft.com/office/drawing/2014/main" id="{FC786634-08A1-3B46-842C-0A1F0AD22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332" y="9152528"/>
            <a:ext cx="3781424" cy="3781424"/>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5597" y="11593542"/>
            <a:ext cx="1226093" cy="1226093"/>
          </a:xfrm>
          <a:prstGeom prst="rect">
            <a:avLst/>
          </a:prstGeom>
        </p:spPr>
      </p:pic>
      <p:pic>
        <p:nvPicPr>
          <p:cNvPr id="26" name="Graphic 25" descr="Document outline">
            <a:extLst>
              <a:ext uri="{FF2B5EF4-FFF2-40B4-BE49-F238E27FC236}">
                <a16:creationId xmlns:a16="http://schemas.microsoft.com/office/drawing/2014/main" id="{460018E9-01E1-B54A-877A-A0D6344244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99035" y="11593542"/>
            <a:ext cx="1226093" cy="1226093"/>
          </a:xfrm>
          <a:prstGeom prst="rect">
            <a:avLst/>
          </a:prstGeom>
        </p:spPr>
      </p:pic>
      <p:sp>
        <p:nvSpPr>
          <p:cNvPr id="6" name="Rectangle 5">
            <a:extLst>
              <a:ext uri="{FF2B5EF4-FFF2-40B4-BE49-F238E27FC236}">
                <a16:creationId xmlns:a16="http://schemas.microsoft.com/office/drawing/2014/main" id="{978519D8-5C29-E44C-A0EA-ADF33C720F5A}"/>
              </a:ext>
            </a:extLst>
          </p:cNvPr>
          <p:cNvSpPr/>
          <p:nvPr/>
        </p:nvSpPr>
        <p:spPr>
          <a:xfrm>
            <a:off x="425854" y="7938649"/>
            <a:ext cx="8529899"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 = copy on the server</a:t>
            </a:r>
          </a:p>
        </p:txBody>
      </p:sp>
      <p:sp>
        <p:nvSpPr>
          <p:cNvPr id="18" name="Rectangle 17">
            <a:extLst>
              <a:ext uri="{FF2B5EF4-FFF2-40B4-BE49-F238E27FC236}">
                <a16:creationId xmlns:a16="http://schemas.microsoft.com/office/drawing/2014/main" id="{25865A15-5690-7D42-A045-E10EE1A5AA4C}"/>
              </a:ext>
            </a:extLst>
          </p:cNvPr>
          <p:cNvSpPr/>
          <p:nvPr/>
        </p:nvSpPr>
        <p:spPr>
          <a:xfrm>
            <a:off x="521092" y="12690389"/>
            <a:ext cx="9135835"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 = copy on your computer</a:t>
            </a:r>
          </a:p>
        </p:txBody>
      </p:sp>
    </p:spTree>
    <p:extLst>
      <p:ext uri="{BB962C8B-B14F-4D97-AF65-F5344CB8AC3E}">
        <p14:creationId xmlns:p14="http://schemas.microsoft.com/office/powerpoint/2010/main" val="3198007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9701756" y="4624921"/>
            <a:ext cx="15154277" cy="3775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Why use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keep backups of your work</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make collaboration easier</a:t>
            </a: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4226" y="5308064"/>
            <a:ext cx="2207162" cy="2207162"/>
          </a:xfrm>
          <a:prstGeom prst="rect">
            <a:avLst/>
          </a:prstGeom>
        </p:spPr>
      </p:pic>
      <p:pic>
        <p:nvPicPr>
          <p:cNvPr id="19" name="Graphic 18" descr="Programmer female outline">
            <a:extLst>
              <a:ext uri="{FF2B5EF4-FFF2-40B4-BE49-F238E27FC236}">
                <a16:creationId xmlns:a16="http://schemas.microsoft.com/office/drawing/2014/main" id="{FC786634-08A1-3B46-842C-0A1F0AD22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332" y="9152528"/>
            <a:ext cx="3781424" cy="3781424"/>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5597" y="11593542"/>
            <a:ext cx="1226093" cy="1226093"/>
          </a:xfrm>
          <a:prstGeom prst="rect">
            <a:avLst/>
          </a:prstGeom>
        </p:spPr>
      </p:pic>
      <p:pic>
        <p:nvPicPr>
          <p:cNvPr id="26" name="Graphic 25" descr="Document outline">
            <a:extLst>
              <a:ext uri="{FF2B5EF4-FFF2-40B4-BE49-F238E27FC236}">
                <a16:creationId xmlns:a16="http://schemas.microsoft.com/office/drawing/2014/main" id="{460018E9-01E1-B54A-877A-A0D6344244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99035" y="11593542"/>
            <a:ext cx="1226093" cy="1226093"/>
          </a:xfrm>
          <a:prstGeom prst="rect">
            <a:avLst/>
          </a:prstGeom>
        </p:spPr>
      </p:pic>
      <p:sp>
        <p:nvSpPr>
          <p:cNvPr id="15" name="Rectangle 14">
            <a:extLst>
              <a:ext uri="{FF2B5EF4-FFF2-40B4-BE49-F238E27FC236}">
                <a16:creationId xmlns:a16="http://schemas.microsoft.com/office/drawing/2014/main" id="{6A3EEA59-77AF-C645-9C6D-1DC3FB81030F}"/>
              </a:ext>
            </a:extLst>
          </p:cNvPr>
          <p:cNvSpPr/>
          <p:nvPr/>
        </p:nvSpPr>
        <p:spPr>
          <a:xfrm>
            <a:off x="425854" y="7938649"/>
            <a:ext cx="8529899"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 = copy on the server</a:t>
            </a:r>
          </a:p>
        </p:txBody>
      </p:sp>
      <p:sp>
        <p:nvSpPr>
          <p:cNvPr id="16" name="Rectangle 15">
            <a:extLst>
              <a:ext uri="{FF2B5EF4-FFF2-40B4-BE49-F238E27FC236}">
                <a16:creationId xmlns:a16="http://schemas.microsoft.com/office/drawing/2014/main" id="{D95620C5-69BD-534F-A518-6CC911B79442}"/>
              </a:ext>
            </a:extLst>
          </p:cNvPr>
          <p:cNvSpPr/>
          <p:nvPr/>
        </p:nvSpPr>
        <p:spPr>
          <a:xfrm>
            <a:off x="521092" y="12690389"/>
            <a:ext cx="9135835"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 = copy on your computer</a:t>
            </a:r>
          </a:p>
        </p:txBody>
      </p:sp>
    </p:spTree>
    <p:extLst>
      <p:ext uri="{BB962C8B-B14F-4D97-AF65-F5344CB8AC3E}">
        <p14:creationId xmlns:p14="http://schemas.microsoft.com/office/powerpoint/2010/main" val="3451071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10618410" y="8400314"/>
            <a:ext cx="13498889" cy="4832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Ex. </a:t>
            </a:r>
            <a:r>
              <a:rPr lang="en-US" sz="4400" dirty="0">
                <a:latin typeface="Gill Sans"/>
              </a:rPr>
              <a:t>Suppose you finished part 1 of your homework. You move on to part 2 but part way through realize you broke part 1 and cannot figure out how. </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Luckily, you backed up your work to the remote server so you can compare what you have now to what you had when part 1 was working and fix the issue.  </a:t>
            </a: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19" name="Graphic 18" descr="Programmer female outline">
            <a:extLst>
              <a:ext uri="{FF2B5EF4-FFF2-40B4-BE49-F238E27FC236}">
                <a16:creationId xmlns:a16="http://schemas.microsoft.com/office/drawing/2014/main" id="{FC786634-08A1-3B46-842C-0A1F0AD229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0332" y="9152528"/>
            <a:ext cx="3781424" cy="3781424"/>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Document outline">
            <a:extLst>
              <a:ext uri="{FF2B5EF4-FFF2-40B4-BE49-F238E27FC236}">
                <a16:creationId xmlns:a16="http://schemas.microsoft.com/office/drawing/2014/main" id="{460018E9-01E1-B54A-877A-A0D6344244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sp>
        <p:nvSpPr>
          <p:cNvPr id="13" name="Rectangle 12">
            <a:extLst>
              <a:ext uri="{FF2B5EF4-FFF2-40B4-BE49-F238E27FC236}">
                <a16:creationId xmlns:a16="http://schemas.microsoft.com/office/drawing/2014/main" id="{3A1B1AD2-257A-9B4A-BA62-790E3BD13C5D}"/>
              </a:ext>
            </a:extLst>
          </p:cNvPr>
          <p:cNvSpPr/>
          <p:nvPr/>
        </p:nvSpPr>
        <p:spPr>
          <a:xfrm>
            <a:off x="425854" y="7938649"/>
            <a:ext cx="8529899"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 = copy on the server</a:t>
            </a:r>
          </a:p>
        </p:txBody>
      </p:sp>
      <p:sp>
        <p:nvSpPr>
          <p:cNvPr id="14" name="Rectangle 13">
            <a:extLst>
              <a:ext uri="{FF2B5EF4-FFF2-40B4-BE49-F238E27FC236}">
                <a16:creationId xmlns:a16="http://schemas.microsoft.com/office/drawing/2014/main" id="{42B7AB09-B509-EA4F-A46D-7354C1CD397C}"/>
              </a:ext>
            </a:extLst>
          </p:cNvPr>
          <p:cNvSpPr/>
          <p:nvPr/>
        </p:nvSpPr>
        <p:spPr>
          <a:xfrm>
            <a:off x="521092" y="12690389"/>
            <a:ext cx="9135835"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 = copy on your computer</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701756" y="4624921"/>
            <a:ext cx="15154277" cy="3775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Why use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keep backups of your work</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make collaboration easier</a:t>
            </a:r>
          </a:p>
        </p:txBody>
      </p:sp>
    </p:spTree>
    <p:extLst>
      <p:ext uri="{BB962C8B-B14F-4D97-AF65-F5344CB8AC3E}">
        <p14:creationId xmlns:p14="http://schemas.microsoft.com/office/powerpoint/2010/main" val="3744770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F48851F6-87E3-3F4A-BEAB-68F5A9E2A414}"/>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Teaching Staff Introductions</a:t>
            </a: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21" name="Rectangle 20">
            <a:extLst>
              <a:ext uri="{FF2B5EF4-FFF2-40B4-BE49-F238E27FC236}">
                <a16:creationId xmlns:a16="http://schemas.microsoft.com/office/drawing/2014/main" id="{1C4A005D-7F5E-7244-98CD-A85D52827A24}"/>
              </a:ext>
            </a:extLst>
          </p:cNvPr>
          <p:cNvSpPr/>
          <p:nvPr/>
        </p:nvSpPr>
        <p:spPr>
          <a:xfrm>
            <a:off x="829048" y="4614046"/>
            <a:ext cx="19010661" cy="7540526"/>
          </a:xfrm>
          <a:prstGeom prst="rect">
            <a:avLst/>
          </a:prstGeom>
        </p:spPr>
        <p:txBody>
          <a:bodyPr wrap="square">
            <a:spAutoFit/>
          </a:bodyPr>
          <a:lstStyle/>
          <a:p>
            <a:pPr algn="l"/>
            <a:r>
              <a:rPr lang="en-US" sz="4400" b="1" dirty="0">
                <a:solidFill>
                  <a:schemeClr val="tx1"/>
                </a:solidFill>
              </a:rPr>
              <a:t>Extra Office Hours</a:t>
            </a:r>
            <a:r>
              <a:rPr lang="en-US" sz="4400" dirty="0">
                <a:solidFill>
                  <a:schemeClr val="tx1"/>
                </a:solidFill>
              </a:rPr>
              <a:t> </a:t>
            </a:r>
            <a:r>
              <a:rPr lang="en-US" sz="4400" b="1" dirty="0">
                <a:solidFill>
                  <a:schemeClr val="tx1"/>
                </a:solidFill>
              </a:rPr>
              <a:t>with Kate </a:t>
            </a:r>
            <a:r>
              <a:rPr lang="en-US" sz="4400" b="1" dirty="0" err="1">
                <a:solidFill>
                  <a:schemeClr val="tx1"/>
                </a:solidFill>
              </a:rPr>
              <a:t>Kryder</a:t>
            </a:r>
            <a:r>
              <a:rPr lang="en-US" sz="4400" b="1" dirty="0">
                <a:solidFill>
                  <a:schemeClr val="tx1"/>
                </a:solidFill>
              </a:rPr>
              <a:t> at Snell Library</a:t>
            </a:r>
          </a:p>
          <a:p>
            <a:pPr algn="l"/>
            <a:endParaRPr lang="en-US" sz="4400" dirty="0">
              <a:solidFill>
                <a:schemeClr val="tx1"/>
              </a:solidFill>
            </a:endParaRPr>
          </a:p>
          <a:p>
            <a:pPr algn="l"/>
            <a:r>
              <a:rPr lang="en-US" sz="4400" dirty="0">
                <a:solidFill>
                  <a:schemeClr val="tx1"/>
                </a:solidFill>
              </a:rPr>
              <a:t>Kate can help with:</a:t>
            </a:r>
          </a:p>
          <a:p>
            <a:pPr marL="685800" indent="-685800" algn="l">
              <a:buFont typeface="Arial" panose="020B0604020202020204" pitchFamily="34" charset="0"/>
              <a:buChar char="•"/>
            </a:pPr>
            <a:r>
              <a:rPr lang="en-US" sz="4400" dirty="0">
                <a:solidFill>
                  <a:schemeClr val="tx1"/>
                </a:solidFill>
              </a:rPr>
              <a:t>Ideas for visualizing your data or topic</a:t>
            </a:r>
          </a:p>
          <a:p>
            <a:pPr marL="685800" indent="-685800" algn="l">
              <a:buFont typeface="Arial" panose="020B0604020202020204" pitchFamily="34" charset="0"/>
              <a:buChar char="•"/>
            </a:pPr>
            <a:r>
              <a:rPr lang="en-US" sz="4400" dirty="0">
                <a:solidFill>
                  <a:schemeClr val="tx1"/>
                </a:solidFill>
              </a:rPr>
              <a:t>Recommendations for data visualization tools to use</a:t>
            </a:r>
          </a:p>
          <a:p>
            <a:pPr marL="685800" indent="-685800" algn="l">
              <a:buFont typeface="Arial" panose="020B0604020202020204" pitchFamily="34" charset="0"/>
              <a:buChar char="•"/>
            </a:pPr>
            <a:r>
              <a:rPr lang="en-US" sz="4400" dirty="0">
                <a:solidFill>
                  <a:schemeClr val="tx1"/>
                </a:solidFill>
              </a:rPr>
              <a:t>Assistance using data visualization tools (ex. R, Python, D3, Tableau)</a:t>
            </a:r>
          </a:p>
          <a:p>
            <a:pPr marL="685800" indent="-685800" algn="l">
              <a:buFont typeface="Arial" panose="020B0604020202020204" pitchFamily="34" charset="0"/>
              <a:buChar char="•"/>
            </a:pPr>
            <a:r>
              <a:rPr lang="en-US" sz="4400" dirty="0">
                <a:solidFill>
                  <a:schemeClr val="tx1"/>
                </a:solidFill>
              </a:rPr>
              <a:t>Suggestions for improving data visualization design</a:t>
            </a:r>
          </a:p>
          <a:p>
            <a:pPr marL="685800" indent="-685800" algn="l">
              <a:buFont typeface="Arial" panose="020B0604020202020204" pitchFamily="34" charset="0"/>
              <a:buChar char="•"/>
            </a:pPr>
            <a:r>
              <a:rPr lang="en-US" sz="4400" dirty="0">
                <a:solidFill>
                  <a:schemeClr val="tx1"/>
                </a:solidFill>
              </a:rPr>
              <a:t>Poster design</a:t>
            </a:r>
          </a:p>
          <a:p>
            <a:pPr marL="685800" indent="-685800" algn="l">
              <a:buFont typeface="Arial" panose="020B0604020202020204" pitchFamily="34" charset="0"/>
              <a:buChar char="•"/>
            </a:pPr>
            <a:r>
              <a:rPr lang="en-US" sz="4400" dirty="0">
                <a:solidFill>
                  <a:schemeClr val="tx1"/>
                </a:solidFill>
              </a:rPr>
              <a:t>Presentation design</a:t>
            </a:r>
          </a:p>
          <a:p>
            <a:pPr algn="l"/>
            <a:endParaRPr lang="en-US" sz="4400" dirty="0">
              <a:solidFill>
                <a:schemeClr val="tx1"/>
              </a:solidFill>
            </a:endParaRPr>
          </a:p>
          <a:p>
            <a:pPr algn="l"/>
            <a:r>
              <a:rPr lang="en-US" sz="4400" dirty="0">
                <a:solidFill>
                  <a:schemeClr val="tx1"/>
                </a:solidFill>
              </a:rPr>
              <a:t>Book a time with Kate here: </a:t>
            </a:r>
            <a:r>
              <a:rPr lang="en-US" sz="4400" dirty="0">
                <a:solidFill>
                  <a:srgbClr val="2D3B45"/>
                </a:solidFill>
                <a:hlinkClick r:id="rId2"/>
              </a:rPr>
              <a:t>https://subjectguides.lib.neu.edu/dataviz/consults</a:t>
            </a:r>
            <a:r>
              <a:rPr lang="en-US" sz="4400" dirty="0">
                <a:solidFill>
                  <a:srgbClr val="2D3B45"/>
                </a:solidFill>
              </a:rPr>
              <a:t> </a:t>
            </a:r>
          </a:p>
        </p:txBody>
      </p:sp>
    </p:spTree>
    <p:extLst>
      <p:ext uri="{BB962C8B-B14F-4D97-AF65-F5344CB8AC3E}">
        <p14:creationId xmlns:p14="http://schemas.microsoft.com/office/powerpoint/2010/main" val="20619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10618410" y="8400314"/>
            <a:ext cx="13498889" cy="4832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Ex. </a:t>
            </a:r>
            <a:r>
              <a:rPr lang="en-US" sz="4400" dirty="0">
                <a:latin typeface="Gill Sans"/>
              </a:rPr>
              <a:t>Suppose you and your partner are working on your final project. They are working on vis 1 and you are working on vis 2. You will combine your code later.  </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When you are each finished and ready to combine your two copies of code, you can use Git to automatically find conflicts and make the process smoother.  </a:t>
            </a: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19" name="Graphic 18" descr="Programmer female outline">
            <a:extLst>
              <a:ext uri="{FF2B5EF4-FFF2-40B4-BE49-F238E27FC236}">
                <a16:creationId xmlns:a16="http://schemas.microsoft.com/office/drawing/2014/main" id="{FC786634-08A1-3B46-842C-0A1F0AD229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0332" y="9152528"/>
            <a:ext cx="3781424" cy="3781424"/>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Document outline">
            <a:extLst>
              <a:ext uri="{FF2B5EF4-FFF2-40B4-BE49-F238E27FC236}">
                <a16:creationId xmlns:a16="http://schemas.microsoft.com/office/drawing/2014/main" id="{460018E9-01E1-B54A-877A-A0D6344244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sp>
        <p:nvSpPr>
          <p:cNvPr id="13" name="Rectangle 12">
            <a:extLst>
              <a:ext uri="{FF2B5EF4-FFF2-40B4-BE49-F238E27FC236}">
                <a16:creationId xmlns:a16="http://schemas.microsoft.com/office/drawing/2014/main" id="{3A1B1AD2-257A-9B4A-BA62-790E3BD13C5D}"/>
              </a:ext>
            </a:extLst>
          </p:cNvPr>
          <p:cNvSpPr/>
          <p:nvPr/>
        </p:nvSpPr>
        <p:spPr>
          <a:xfrm>
            <a:off x="425854" y="7938649"/>
            <a:ext cx="8529899"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 = copy on the server</a:t>
            </a:r>
          </a:p>
        </p:txBody>
      </p:sp>
      <p:sp>
        <p:nvSpPr>
          <p:cNvPr id="14" name="Rectangle 13">
            <a:extLst>
              <a:ext uri="{FF2B5EF4-FFF2-40B4-BE49-F238E27FC236}">
                <a16:creationId xmlns:a16="http://schemas.microsoft.com/office/drawing/2014/main" id="{42B7AB09-B509-EA4F-A46D-7354C1CD397C}"/>
              </a:ext>
            </a:extLst>
          </p:cNvPr>
          <p:cNvSpPr/>
          <p:nvPr/>
        </p:nvSpPr>
        <p:spPr>
          <a:xfrm>
            <a:off x="521092" y="12690389"/>
            <a:ext cx="9135835"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 = copy on your computer</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701756" y="4624921"/>
            <a:ext cx="15154277" cy="3775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Why use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keep backups of your work</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make collaboration easier</a:t>
            </a:r>
          </a:p>
        </p:txBody>
      </p:sp>
    </p:spTree>
    <p:extLst>
      <p:ext uri="{BB962C8B-B14F-4D97-AF65-F5344CB8AC3E}">
        <p14:creationId xmlns:p14="http://schemas.microsoft.com/office/powerpoint/2010/main" val="1407670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701757" y="3673312"/>
            <a:ext cx="14682244" cy="5745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You can see the remote version of your code through the browser with GitHub.</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Your local version is what you see in the file system on your computer.  </a:t>
            </a:r>
          </a:p>
        </p:txBody>
      </p:sp>
      <p:sp>
        <p:nvSpPr>
          <p:cNvPr id="16" name="Rectangle 15">
            <a:extLst>
              <a:ext uri="{FF2B5EF4-FFF2-40B4-BE49-F238E27FC236}">
                <a16:creationId xmlns:a16="http://schemas.microsoft.com/office/drawing/2014/main" id="{A16B3836-BA67-5943-8618-3712AA1382D3}"/>
              </a:ext>
            </a:extLst>
          </p:cNvPr>
          <p:cNvSpPr/>
          <p:nvPr/>
        </p:nvSpPr>
        <p:spPr>
          <a:xfrm>
            <a:off x="3221387" y="711447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8" name="Rectangle 17">
            <a:extLst>
              <a:ext uri="{FF2B5EF4-FFF2-40B4-BE49-F238E27FC236}">
                <a16:creationId xmlns:a16="http://schemas.microsoft.com/office/drawing/2014/main" id="{49DA3B01-8BE4-9F4E-AEB2-063CABD38ACD}"/>
              </a:ext>
            </a:extLst>
          </p:cNvPr>
          <p:cNvSpPr/>
          <p:nvPr/>
        </p:nvSpPr>
        <p:spPr>
          <a:xfrm>
            <a:off x="1538850" y="12658725"/>
            <a:ext cx="1656223"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spTree>
    <p:extLst>
      <p:ext uri="{BB962C8B-B14F-4D97-AF65-F5344CB8AC3E}">
        <p14:creationId xmlns:p14="http://schemas.microsoft.com/office/powerpoint/2010/main" val="2792428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get a local version of remote files for the first time, you clone the remote version (which is called a repository or repo).  </a:t>
            </a:r>
          </a:p>
        </p:txBody>
      </p:sp>
    </p:spTree>
    <p:extLst>
      <p:ext uri="{BB962C8B-B14F-4D97-AF65-F5344CB8AC3E}">
        <p14:creationId xmlns:p14="http://schemas.microsoft.com/office/powerpoint/2010/main" val="1774584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get a local version of remote files for the first time, you clone the remote version (which is called a repository or repo).  </a:t>
            </a:r>
          </a:p>
        </p:txBody>
      </p:sp>
      <p:pic>
        <p:nvPicPr>
          <p:cNvPr id="3" name="Picture 2" descr="A screenshot of a computer screen&#10;&#10;Description automatically generated with low confidence">
            <a:extLst>
              <a:ext uri="{FF2B5EF4-FFF2-40B4-BE49-F238E27FC236}">
                <a16:creationId xmlns:a16="http://schemas.microsoft.com/office/drawing/2014/main" id="{38522369-587F-174D-8C5C-363A009FA9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1175" y="6527546"/>
            <a:ext cx="13601700" cy="4315924"/>
          </a:xfrm>
          <a:prstGeom prst="rect">
            <a:avLst/>
          </a:prstGeom>
        </p:spPr>
      </p:pic>
      <p:pic>
        <p:nvPicPr>
          <p:cNvPr id="6" name="Picture 5" descr="Graphical user interface, text, email&#10;&#10;Description automatically generated">
            <a:extLst>
              <a:ext uri="{FF2B5EF4-FFF2-40B4-BE49-F238E27FC236}">
                <a16:creationId xmlns:a16="http://schemas.microsoft.com/office/drawing/2014/main" id="{1400E99A-BCDA-4448-9621-D42A53B15859}"/>
              </a:ext>
            </a:extLst>
          </p:cNvPr>
          <p:cNvPicPr>
            <a:picLocks noChangeAspect="1"/>
          </p:cNvPicPr>
          <p:nvPr/>
        </p:nvPicPr>
        <p:blipFill rotWithShape="1">
          <a:blip r:embed="rId10">
            <a:extLst>
              <a:ext uri="{28A0092B-C50C-407E-A947-70E740481C1C}">
                <a14:useLocalDpi xmlns:a14="http://schemas.microsoft.com/office/drawing/2010/main" val="0"/>
              </a:ext>
            </a:extLst>
          </a:blip>
          <a:srcRect l="2718" t="5905"/>
          <a:stretch/>
        </p:blipFill>
        <p:spPr>
          <a:xfrm>
            <a:off x="8296276" y="10947247"/>
            <a:ext cx="15401924" cy="2631433"/>
          </a:xfrm>
          <a:prstGeom prst="rect">
            <a:avLst/>
          </a:prstGeom>
        </p:spPr>
      </p:pic>
      <p:sp>
        <p:nvSpPr>
          <p:cNvPr id="8" name="Left-Right Arrow 7">
            <a:extLst>
              <a:ext uri="{FF2B5EF4-FFF2-40B4-BE49-F238E27FC236}">
                <a16:creationId xmlns:a16="http://schemas.microsoft.com/office/drawing/2014/main" id="{614698CE-7D2E-2744-B5C7-52535F673AB0}"/>
              </a:ext>
            </a:extLst>
          </p:cNvPr>
          <p:cNvSpPr/>
          <p:nvPr/>
        </p:nvSpPr>
        <p:spPr>
          <a:xfrm rot="407308">
            <a:off x="5326438" y="6528636"/>
            <a:ext cx="4977091" cy="1426567"/>
          </a:xfrm>
          <a:prstGeom prst="leftRightArrow">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err="1">
                <a:solidFill>
                  <a:srgbClr val="FFFFFF"/>
                </a:solidFill>
                <a:effectLst>
                  <a:outerShdw blurRad="38100" dist="12700" dir="5400000" rotWithShape="0">
                    <a:srgbClr val="000000">
                      <a:alpha val="50000"/>
                    </a:srgbClr>
                  </a:outerShdw>
                </a:effectLst>
              </a:rPr>
              <a:t>g</a:t>
            </a:r>
            <a:r>
              <a:rPr kumimoji="0" lang="en-US" sz="4000" b="0" i="0" u="none" strike="noStrike" cap="none" spc="0" normalizeH="0" baseline="0" dirty="0" err="1">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ithub.com</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Left-Right Arrow 23">
            <a:extLst>
              <a:ext uri="{FF2B5EF4-FFF2-40B4-BE49-F238E27FC236}">
                <a16:creationId xmlns:a16="http://schemas.microsoft.com/office/drawing/2014/main" id="{67CBBDC2-BC23-7147-96C1-F76F21912856}"/>
              </a:ext>
            </a:extLst>
          </p:cNvPr>
          <p:cNvSpPr/>
          <p:nvPr/>
        </p:nvSpPr>
        <p:spPr>
          <a:xfrm>
            <a:off x="3362427" y="11414937"/>
            <a:ext cx="5052632" cy="1426567"/>
          </a:xfrm>
          <a:prstGeom prst="leftRightArrow">
            <a:avLst>
              <a:gd name="adj1" fmla="val 50000"/>
              <a:gd name="adj2" fmla="val 54006"/>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command line</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478075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get a local version of remote files for the first time, you clone the remote version (which is called a repository or repo).  </a:t>
            </a:r>
          </a:p>
        </p:txBody>
      </p:sp>
      <p:pic>
        <p:nvPicPr>
          <p:cNvPr id="3" name="Picture 2" descr="A screenshot of a computer screen&#10;&#10;Description automatically generated with low confidence">
            <a:extLst>
              <a:ext uri="{FF2B5EF4-FFF2-40B4-BE49-F238E27FC236}">
                <a16:creationId xmlns:a16="http://schemas.microsoft.com/office/drawing/2014/main" id="{38522369-587F-174D-8C5C-363A009FA9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1175" y="6527546"/>
            <a:ext cx="13601700" cy="4315924"/>
          </a:xfrm>
          <a:prstGeom prst="rect">
            <a:avLst/>
          </a:prstGeom>
        </p:spPr>
      </p:pic>
      <p:pic>
        <p:nvPicPr>
          <p:cNvPr id="6" name="Picture 5" descr="Graphical user interface, text, email&#10;&#10;Description automatically generated">
            <a:extLst>
              <a:ext uri="{FF2B5EF4-FFF2-40B4-BE49-F238E27FC236}">
                <a16:creationId xmlns:a16="http://schemas.microsoft.com/office/drawing/2014/main" id="{1400E99A-BCDA-4448-9621-D42A53B15859}"/>
              </a:ext>
            </a:extLst>
          </p:cNvPr>
          <p:cNvPicPr>
            <a:picLocks noChangeAspect="1"/>
          </p:cNvPicPr>
          <p:nvPr/>
        </p:nvPicPr>
        <p:blipFill rotWithShape="1">
          <a:blip r:embed="rId10">
            <a:extLst>
              <a:ext uri="{28A0092B-C50C-407E-A947-70E740481C1C}">
                <a14:useLocalDpi xmlns:a14="http://schemas.microsoft.com/office/drawing/2010/main" val="0"/>
              </a:ext>
            </a:extLst>
          </a:blip>
          <a:srcRect l="2718" t="5905"/>
          <a:stretch/>
        </p:blipFill>
        <p:spPr>
          <a:xfrm>
            <a:off x="8296276" y="10947247"/>
            <a:ext cx="15401924" cy="2631433"/>
          </a:xfrm>
          <a:prstGeom prst="rect">
            <a:avLst/>
          </a:prstGeom>
        </p:spPr>
      </p:pic>
      <p:sp>
        <p:nvSpPr>
          <p:cNvPr id="16" name="Rectangle 15">
            <a:extLst>
              <a:ext uri="{FF2B5EF4-FFF2-40B4-BE49-F238E27FC236}">
                <a16:creationId xmlns:a16="http://schemas.microsoft.com/office/drawing/2014/main" id="{3C2E3A35-2762-F84B-ACF4-4F9F4E4E4586}"/>
              </a:ext>
            </a:extLst>
          </p:cNvPr>
          <p:cNvSpPr/>
          <p:nvPr/>
        </p:nvSpPr>
        <p:spPr>
          <a:xfrm>
            <a:off x="1538851" y="12655350"/>
            <a:ext cx="1656224"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sp>
        <p:nvSpPr>
          <p:cNvPr id="2" name="Curved Right Arrow 1">
            <a:extLst>
              <a:ext uri="{FF2B5EF4-FFF2-40B4-BE49-F238E27FC236}">
                <a16:creationId xmlns:a16="http://schemas.microsoft.com/office/drawing/2014/main" id="{6B7F45D8-8207-CA43-AE91-A5F7CFF3059E}"/>
              </a:ext>
            </a:extLst>
          </p:cNvPr>
          <p:cNvSpPr/>
          <p:nvPr/>
        </p:nvSpPr>
        <p:spPr>
          <a:xfrm rot="895072">
            <a:off x="670076" y="5698643"/>
            <a:ext cx="2012369" cy="6812485"/>
          </a:xfrm>
          <a:prstGeom prst="curvedRightArrow">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437589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add work from your local repo to the remote repo, add and commit your local changes and push them to the remote repo.  </a:t>
            </a:r>
          </a:p>
        </p:txBody>
      </p:sp>
      <p:sp>
        <p:nvSpPr>
          <p:cNvPr id="16" name="Rectangle 15">
            <a:extLst>
              <a:ext uri="{FF2B5EF4-FFF2-40B4-BE49-F238E27FC236}">
                <a16:creationId xmlns:a16="http://schemas.microsoft.com/office/drawing/2014/main" id="{3C2E3A35-2762-F84B-ACF4-4F9F4E4E4586}"/>
              </a:ext>
            </a:extLst>
          </p:cNvPr>
          <p:cNvSpPr/>
          <p:nvPr/>
        </p:nvSpPr>
        <p:spPr>
          <a:xfrm>
            <a:off x="1538851" y="12655350"/>
            <a:ext cx="1656224"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spTree>
    <p:extLst>
      <p:ext uri="{BB962C8B-B14F-4D97-AF65-F5344CB8AC3E}">
        <p14:creationId xmlns:p14="http://schemas.microsoft.com/office/powerpoint/2010/main" val="3753998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56</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add work from your local repo to the remote repo, add and commit your local changes and push them to the remote repo.  </a:t>
            </a:r>
          </a:p>
        </p:txBody>
      </p:sp>
      <p:sp>
        <p:nvSpPr>
          <p:cNvPr id="16" name="Rectangle 15">
            <a:extLst>
              <a:ext uri="{FF2B5EF4-FFF2-40B4-BE49-F238E27FC236}">
                <a16:creationId xmlns:a16="http://schemas.microsoft.com/office/drawing/2014/main" id="{3C2E3A35-2762-F84B-ACF4-4F9F4E4E4586}"/>
              </a:ext>
            </a:extLst>
          </p:cNvPr>
          <p:cNvSpPr/>
          <p:nvPr/>
        </p:nvSpPr>
        <p:spPr>
          <a:xfrm>
            <a:off x="1538851" y="12655350"/>
            <a:ext cx="1656224"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pic>
        <p:nvPicPr>
          <p:cNvPr id="7" name="Picture 6" descr="Text&#10;&#10;Description automatically generated">
            <a:extLst>
              <a:ext uri="{FF2B5EF4-FFF2-40B4-BE49-F238E27FC236}">
                <a16:creationId xmlns:a16="http://schemas.microsoft.com/office/drawing/2014/main" id="{CCA4D9CD-D4FE-924F-92B1-9E04308C776E}"/>
              </a:ext>
            </a:extLst>
          </p:cNvPr>
          <p:cNvPicPr>
            <a:picLocks noChangeAspect="1"/>
          </p:cNvPicPr>
          <p:nvPr/>
        </p:nvPicPr>
        <p:blipFill rotWithShape="1">
          <a:blip r:embed="rId11">
            <a:extLst>
              <a:ext uri="{28A0092B-C50C-407E-A947-70E740481C1C}">
                <a14:useLocalDpi xmlns:a14="http://schemas.microsoft.com/office/drawing/2010/main" val="0"/>
              </a:ext>
            </a:extLst>
          </a:blip>
          <a:srcRect b="7062"/>
          <a:stretch/>
        </p:blipFill>
        <p:spPr>
          <a:xfrm>
            <a:off x="9449359" y="6395497"/>
            <a:ext cx="14073750" cy="7130003"/>
          </a:xfrm>
          <a:prstGeom prst="rect">
            <a:avLst/>
          </a:prstGeom>
        </p:spPr>
      </p:pic>
      <p:sp>
        <p:nvSpPr>
          <p:cNvPr id="19" name="Left-Right Arrow 18">
            <a:extLst>
              <a:ext uri="{FF2B5EF4-FFF2-40B4-BE49-F238E27FC236}">
                <a16:creationId xmlns:a16="http://schemas.microsoft.com/office/drawing/2014/main" id="{4BAFA962-2D27-9942-BE10-7568F897CDE9}"/>
              </a:ext>
            </a:extLst>
          </p:cNvPr>
          <p:cNvSpPr/>
          <p:nvPr/>
        </p:nvSpPr>
        <p:spPr>
          <a:xfrm rot="20879435">
            <a:off x="3650251" y="10351488"/>
            <a:ext cx="5844194" cy="1426567"/>
          </a:xfrm>
          <a:prstGeom prst="leftRightArrow">
            <a:avLst>
              <a:gd name="adj1" fmla="val 50000"/>
              <a:gd name="adj2" fmla="val 54006"/>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command line</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20819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57</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add work from your local repo to the remote repo, add and commit your local changes and push them to the remote repo.  </a:t>
            </a:r>
          </a:p>
        </p:txBody>
      </p:sp>
      <p:sp>
        <p:nvSpPr>
          <p:cNvPr id="16" name="Rectangle 15">
            <a:extLst>
              <a:ext uri="{FF2B5EF4-FFF2-40B4-BE49-F238E27FC236}">
                <a16:creationId xmlns:a16="http://schemas.microsoft.com/office/drawing/2014/main" id="{3C2E3A35-2762-F84B-ACF4-4F9F4E4E4586}"/>
              </a:ext>
            </a:extLst>
          </p:cNvPr>
          <p:cNvSpPr/>
          <p:nvPr/>
        </p:nvSpPr>
        <p:spPr>
          <a:xfrm>
            <a:off x="1538851" y="12655350"/>
            <a:ext cx="1656224"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7" name="Picture 6" descr="Text&#10;&#10;Description automatically generated">
            <a:extLst>
              <a:ext uri="{FF2B5EF4-FFF2-40B4-BE49-F238E27FC236}">
                <a16:creationId xmlns:a16="http://schemas.microsoft.com/office/drawing/2014/main" id="{CCA4D9CD-D4FE-924F-92B1-9E04308C776E}"/>
              </a:ext>
            </a:extLst>
          </p:cNvPr>
          <p:cNvPicPr>
            <a:picLocks noChangeAspect="1"/>
          </p:cNvPicPr>
          <p:nvPr/>
        </p:nvPicPr>
        <p:blipFill rotWithShape="1">
          <a:blip r:embed="rId9">
            <a:extLst>
              <a:ext uri="{28A0092B-C50C-407E-A947-70E740481C1C}">
                <a14:useLocalDpi xmlns:a14="http://schemas.microsoft.com/office/drawing/2010/main" val="0"/>
              </a:ext>
            </a:extLst>
          </a:blip>
          <a:srcRect b="7062"/>
          <a:stretch/>
        </p:blipFill>
        <p:spPr>
          <a:xfrm>
            <a:off x="9449359" y="6395497"/>
            <a:ext cx="14073750" cy="7130003"/>
          </a:xfrm>
          <a:prstGeom prst="rect">
            <a:avLst/>
          </a:prstGeom>
        </p:spPr>
      </p:pic>
      <p:sp>
        <p:nvSpPr>
          <p:cNvPr id="20" name="Curved Right Arrow 19">
            <a:extLst>
              <a:ext uri="{FF2B5EF4-FFF2-40B4-BE49-F238E27FC236}">
                <a16:creationId xmlns:a16="http://schemas.microsoft.com/office/drawing/2014/main" id="{78068DEF-71F5-794B-9799-846F6AB4B0EC}"/>
              </a:ext>
            </a:extLst>
          </p:cNvPr>
          <p:cNvSpPr/>
          <p:nvPr/>
        </p:nvSpPr>
        <p:spPr>
          <a:xfrm rot="11826493">
            <a:off x="4281742" y="6159255"/>
            <a:ext cx="2012369" cy="6812485"/>
          </a:xfrm>
          <a:prstGeom prst="curvedRightArrow">
            <a:avLst/>
          </a:prstGeom>
          <a:blipFill rotWithShape="1">
            <a:blip r:embed="rId10"/>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003575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2723104" y="7053561"/>
            <a:ext cx="3615093" cy="923330"/>
          </a:xfrm>
          <a:prstGeom prst="rect">
            <a:avLst/>
          </a:prstGeom>
          <a:noFill/>
        </p:spPr>
        <p:txBody>
          <a:bodyPr wrap="none" lIns="91440" tIns="45720" rIns="91440" bIns="45720">
            <a:spAutoFit/>
          </a:bodyPr>
          <a:lstStyle/>
          <a:p>
            <a:pPr algn="ctr"/>
            <a:r>
              <a:rPr lang="en-US" sz="5400" dirty="0">
                <a:ln w="0"/>
                <a:solidFill>
                  <a:schemeClr val="accent5"/>
                </a:solidFill>
                <a:effectLst>
                  <a:outerShdw blurRad="38100" dist="25400" dir="5400000" algn="ctr" rotWithShape="0">
                    <a:srgbClr val="6E747A">
                      <a:alpha val="43000"/>
                    </a:srgbClr>
                  </a:outerShdw>
                </a:effectLst>
              </a:rPr>
              <a:t>m</a:t>
            </a:r>
            <a:r>
              <a:rPr lang="en-US" sz="5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collaborate with others, use branches.  </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Programmer female outline">
            <a:extLst>
              <a:ext uri="{FF2B5EF4-FFF2-40B4-BE49-F238E27FC236}">
                <a16:creationId xmlns:a16="http://schemas.microsoft.com/office/drawing/2014/main" id="{6B93EF6E-BEF5-9B44-8A29-BDFEE7A01B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27" name="Rectangle 26">
            <a:extLst>
              <a:ext uri="{FF2B5EF4-FFF2-40B4-BE49-F238E27FC236}">
                <a16:creationId xmlns:a16="http://schemas.microsoft.com/office/drawing/2014/main" id="{12B9782A-2857-7344-A500-6DD5BEA3C504}"/>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Document outline">
            <a:extLst>
              <a:ext uri="{FF2B5EF4-FFF2-40B4-BE49-F238E27FC236}">
                <a16:creationId xmlns:a16="http://schemas.microsoft.com/office/drawing/2014/main" id="{4E4B72AB-A4F3-8940-98A7-3AF5077C4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spTree>
    <p:extLst>
      <p:ext uri="{BB962C8B-B14F-4D97-AF65-F5344CB8AC3E}">
        <p14:creationId xmlns:p14="http://schemas.microsoft.com/office/powerpoint/2010/main" val="2148833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collaborate with others, use branches.  </a:t>
            </a:r>
          </a:p>
        </p:txBody>
      </p:sp>
      <p:sp>
        <p:nvSpPr>
          <p:cNvPr id="16" name="Rectangle 15">
            <a:extLst>
              <a:ext uri="{FF2B5EF4-FFF2-40B4-BE49-F238E27FC236}">
                <a16:creationId xmlns:a16="http://schemas.microsoft.com/office/drawing/2014/main" id="{3C2E3A35-2762-F84B-ACF4-4F9F4E4E4586}"/>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Programmer female outline">
            <a:extLst>
              <a:ext uri="{FF2B5EF4-FFF2-40B4-BE49-F238E27FC236}">
                <a16:creationId xmlns:a16="http://schemas.microsoft.com/office/drawing/2014/main" id="{6B93EF6E-BEF5-9B44-8A29-BDFEE7A01B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27" name="Rectangle 26">
            <a:extLst>
              <a:ext uri="{FF2B5EF4-FFF2-40B4-BE49-F238E27FC236}">
                <a16:creationId xmlns:a16="http://schemas.microsoft.com/office/drawing/2014/main" id="{12B9782A-2857-7344-A500-6DD5BEA3C504}"/>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Document outline">
            <a:extLst>
              <a:ext uri="{FF2B5EF4-FFF2-40B4-BE49-F238E27FC236}">
                <a16:creationId xmlns:a16="http://schemas.microsoft.com/office/drawing/2014/main" id="{4E4B72AB-A4F3-8940-98A7-3AF5077C4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5" name="Picture 4" descr="Text&#10;&#10;Description automatically generated">
            <a:extLst>
              <a:ext uri="{FF2B5EF4-FFF2-40B4-BE49-F238E27FC236}">
                <a16:creationId xmlns:a16="http://schemas.microsoft.com/office/drawing/2014/main" id="{241D3BC9-1899-104B-BDE9-4A5DF139B5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1175" y="5822367"/>
            <a:ext cx="14725628" cy="4451934"/>
          </a:xfrm>
          <a:prstGeom prst="rect">
            <a:avLst/>
          </a:prstGeom>
        </p:spPr>
      </p:pic>
      <p:pic>
        <p:nvPicPr>
          <p:cNvPr id="19" name="Graphic 18" descr="Document outline">
            <a:extLst>
              <a:ext uri="{FF2B5EF4-FFF2-40B4-BE49-F238E27FC236}">
                <a16:creationId xmlns:a16="http://schemas.microsoft.com/office/drawing/2014/main" id="{083F1020-3F85-6042-9896-A96BD48E4D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20" name="Rectangle 19">
            <a:extLst>
              <a:ext uri="{FF2B5EF4-FFF2-40B4-BE49-F238E27FC236}">
                <a16:creationId xmlns:a16="http://schemas.microsoft.com/office/drawing/2014/main" id="{FE83C32A-1FE3-4447-B790-39FCEC75790D}"/>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3023890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4" name="Text Placeholder 3">
            <a:extLst>
              <a:ext uri="{FF2B5EF4-FFF2-40B4-BE49-F238E27FC236}">
                <a16:creationId xmlns:a16="http://schemas.microsoft.com/office/drawing/2014/main" id="{B04C3697-9F67-4366-B0CB-F533DC30483D}"/>
              </a:ext>
            </a:extLst>
          </p:cNvPr>
          <p:cNvSpPr>
            <a:spLocks noGrp="1"/>
          </p:cNvSpPr>
          <p:nvPr>
            <p:ph type="body" idx="1"/>
          </p:nvPr>
        </p:nvSpPr>
        <p:spPr>
          <a:xfrm>
            <a:off x="581892" y="2748975"/>
            <a:ext cx="23164800" cy="9544848"/>
          </a:xfrm>
        </p:spPr>
        <p:txBody>
          <a:bodyPr/>
          <a:lstStyle/>
          <a:p>
            <a:r>
              <a:rPr lang="en-US" b="1" dirty="0"/>
              <a:t>Overarching goal: </a:t>
            </a:r>
            <a:r>
              <a:rPr lang="en-US" dirty="0"/>
              <a:t>Learn to create effective information representations </a:t>
            </a:r>
          </a:p>
          <a:p>
            <a:r>
              <a:rPr lang="en-US" dirty="0"/>
              <a:t>How will we accomplish this? </a:t>
            </a:r>
          </a:p>
          <a:p>
            <a:pPr marL="317500" indent="0" algn="ctr">
              <a:buNone/>
            </a:pPr>
            <a:r>
              <a:rPr lang="en-US" dirty="0"/>
              <a:t>Theory 			Application</a:t>
            </a:r>
          </a:p>
        </p:txBody>
      </p:sp>
      <p:pic>
        <p:nvPicPr>
          <p:cNvPr id="12" name="Graphic 11" descr="Books outline">
            <a:extLst>
              <a:ext uri="{FF2B5EF4-FFF2-40B4-BE49-F238E27FC236}">
                <a16:creationId xmlns:a16="http://schemas.microsoft.com/office/drawing/2014/main" id="{CB7AB4CB-5CF4-3348-99A8-0658D1695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831" y="9551177"/>
            <a:ext cx="2097094" cy="2097094"/>
          </a:xfrm>
          <a:prstGeom prst="rect">
            <a:avLst/>
          </a:prstGeom>
        </p:spPr>
      </p:pic>
      <p:pic>
        <p:nvPicPr>
          <p:cNvPr id="22" name="Graphic 21" descr="Programmer female outline">
            <a:extLst>
              <a:ext uri="{FF2B5EF4-FFF2-40B4-BE49-F238E27FC236}">
                <a16:creationId xmlns:a16="http://schemas.microsoft.com/office/drawing/2014/main" id="{53F9BCAA-D666-9C42-A169-C8DC65CE5C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54279" y="9532203"/>
            <a:ext cx="2097093" cy="2097093"/>
          </a:xfrm>
          <a:prstGeom prst="rect">
            <a:avLst/>
          </a:prstGeom>
        </p:spPr>
      </p:pic>
      <p:sp>
        <p:nvSpPr>
          <p:cNvPr id="2" name="Cross 1">
            <a:extLst>
              <a:ext uri="{FF2B5EF4-FFF2-40B4-BE49-F238E27FC236}">
                <a16:creationId xmlns:a16="http://schemas.microsoft.com/office/drawing/2014/main" id="{0E903929-6FC6-B346-8C32-10DF5ED95B88}"/>
              </a:ext>
            </a:extLst>
          </p:cNvPr>
          <p:cNvSpPr/>
          <p:nvPr/>
        </p:nvSpPr>
        <p:spPr>
          <a:xfrm>
            <a:off x="11400047" y="8549744"/>
            <a:ext cx="1052946" cy="1128238"/>
          </a:xfrm>
          <a:prstGeom prst="plus">
            <a:avLst>
              <a:gd name="adj" fmla="val 38158"/>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7245224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60</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collaborate with others, use branches.  </a:t>
            </a:r>
          </a:p>
        </p:txBody>
      </p:sp>
      <p:sp>
        <p:nvSpPr>
          <p:cNvPr id="16" name="Rectangle 15">
            <a:extLst>
              <a:ext uri="{FF2B5EF4-FFF2-40B4-BE49-F238E27FC236}">
                <a16:creationId xmlns:a16="http://schemas.microsoft.com/office/drawing/2014/main" id="{3C2E3A35-2762-F84B-ACF4-4F9F4E4E4586}"/>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Programmer female outline">
            <a:extLst>
              <a:ext uri="{FF2B5EF4-FFF2-40B4-BE49-F238E27FC236}">
                <a16:creationId xmlns:a16="http://schemas.microsoft.com/office/drawing/2014/main" id="{6B93EF6E-BEF5-9B44-8A29-BDFEE7A01B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27" name="Rectangle 26">
            <a:extLst>
              <a:ext uri="{FF2B5EF4-FFF2-40B4-BE49-F238E27FC236}">
                <a16:creationId xmlns:a16="http://schemas.microsoft.com/office/drawing/2014/main" id="{12B9782A-2857-7344-A500-6DD5BEA3C504}"/>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Document outline">
            <a:extLst>
              <a:ext uri="{FF2B5EF4-FFF2-40B4-BE49-F238E27FC236}">
                <a16:creationId xmlns:a16="http://schemas.microsoft.com/office/drawing/2014/main" id="{4E4B72AB-A4F3-8940-98A7-3AF5077C4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5" name="Picture 4" descr="Text&#10;&#10;Description automatically generated">
            <a:extLst>
              <a:ext uri="{FF2B5EF4-FFF2-40B4-BE49-F238E27FC236}">
                <a16:creationId xmlns:a16="http://schemas.microsoft.com/office/drawing/2014/main" id="{241D3BC9-1899-104B-BDE9-4A5DF139B5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1175" y="5822367"/>
            <a:ext cx="14725628" cy="4451934"/>
          </a:xfrm>
          <a:prstGeom prst="rect">
            <a:avLst/>
          </a:prstGeom>
        </p:spPr>
      </p:pic>
      <p:pic>
        <p:nvPicPr>
          <p:cNvPr id="19" name="Graphic 18" descr="Document outline">
            <a:extLst>
              <a:ext uri="{FF2B5EF4-FFF2-40B4-BE49-F238E27FC236}">
                <a16:creationId xmlns:a16="http://schemas.microsoft.com/office/drawing/2014/main" id="{083F1020-3F85-6042-9896-A96BD48E4D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20" name="Rectangle 19">
            <a:extLst>
              <a:ext uri="{FF2B5EF4-FFF2-40B4-BE49-F238E27FC236}">
                <a16:creationId xmlns:a16="http://schemas.microsoft.com/office/drawing/2014/main" id="{FE83C32A-1FE3-4447-B790-39FCEC75790D}"/>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23" name="Graphic 22" descr="Document outline">
            <a:extLst>
              <a:ext uri="{FF2B5EF4-FFF2-40B4-BE49-F238E27FC236}">
                <a16:creationId xmlns:a16="http://schemas.microsoft.com/office/drawing/2014/main" id="{25A1F8EB-81FF-4D40-8E42-17D7A12DF6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8490" y="6141888"/>
            <a:ext cx="1368859" cy="1368859"/>
          </a:xfrm>
          <a:prstGeom prst="rect">
            <a:avLst/>
          </a:prstGeom>
        </p:spPr>
      </p:pic>
      <p:sp>
        <p:nvSpPr>
          <p:cNvPr id="24" name="Rectangle 23">
            <a:extLst>
              <a:ext uri="{FF2B5EF4-FFF2-40B4-BE49-F238E27FC236}">
                <a16:creationId xmlns:a16="http://schemas.microsoft.com/office/drawing/2014/main" id="{B258F4B5-37AE-2447-B2DD-1DEF8EC2EB1C}"/>
              </a:ext>
            </a:extLst>
          </p:cNvPr>
          <p:cNvSpPr/>
          <p:nvPr/>
        </p:nvSpPr>
        <p:spPr>
          <a:xfrm>
            <a:off x="4676156" y="6329572"/>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linechart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5" name="Rectangle 24">
            <a:extLst>
              <a:ext uri="{FF2B5EF4-FFF2-40B4-BE49-F238E27FC236}">
                <a16:creationId xmlns:a16="http://schemas.microsoft.com/office/drawing/2014/main" id="{165446A7-0A44-6041-ABCC-FE4A09D9CE3A}"/>
              </a:ext>
            </a:extLst>
          </p:cNvPr>
          <p:cNvSpPr/>
          <p:nvPr/>
        </p:nvSpPr>
        <p:spPr>
          <a:xfrm>
            <a:off x="5476656" y="12675697"/>
            <a:ext cx="4719562" cy="923330"/>
          </a:xfrm>
          <a:prstGeom prst="rect">
            <a:avLst/>
          </a:prstGeom>
          <a:noFill/>
        </p:spPr>
        <p:txBody>
          <a:bodyPr wrap="none" lIns="91440" tIns="45720" rIns="91440" bIns="45720">
            <a:spAutoFit/>
          </a:bodyPr>
          <a:lstStyle/>
          <a:p>
            <a:pPr algn="ctr"/>
            <a:r>
              <a:rPr lang="en-US" sz="5400" dirty="0" err="1">
                <a:ln w="0"/>
                <a:solidFill>
                  <a:schemeClr val="accent5"/>
                </a:solidFill>
                <a:effectLst>
                  <a:outerShdw blurRad="38100" dist="25400" dir="5400000" algn="ctr" rotWithShape="0">
                    <a:srgbClr val="6E747A">
                      <a:alpha val="43000"/>
                    </a:srgbClr>
                  </a:outerShdw>
                </a:effectLst>
              </a:rPr>
              <a:t>line</a:t>
            </a:r>
            <a:r>
              <a:rPr lang="en-US" sz="5400" b="0" cap="none" spc="0" dirty="0" err="1">
                <a:ln w="0"/>
                <a:solidFill>
                  <a:schemeClr val="accent5"/>
                </a:solidFill>
                <a:effectLst>
                  <a:outerShdw blurRad="38100" dist="25400" dir="5400000" algn="ctr" rotWithShape="0">
                    <a:srgbClr val="6E747A">
                      <a:alpha val="43000"/>
                    </a:srgbClr>
                  </a:outerShdw>
                </a:effectLst>
              </a:rPr>
              <a:t>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2377856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61</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Track changes on your branch.   </a:t>
            </a: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4159889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62</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Track changes on your branch.   </a:t>
            </a: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17" name="Picture 16" descr="Text&#10;&#10;Description automatically generated">
            <a:extLst>
              <a:ext uri="{FF2B5EF4-FFF2-40B4-BE49-F238E27FC236}">
                <a16:creationId xmlns:a16="http://schemas.microsoft.com/office/drawing/2014/main" id="{30125325-D255-CC41-A061-7F4AD747665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70822" y="5728927"/>
            <a:ext cx="13527378" cy="7556673"/>
          </a:xfrm>
          <a:prstGeom prst="rect">
            <a:avLst/>
          </a:prstGeom>
        </p:spPr>
      </p:pic>
      <p:sp>
        <p:nvSpPr>
          <p:cNvPr id="18" name="Curved Right Arrow 17">
            <a:extLst>
              <a:ext uri="{FF2B5EF4-FFF2-40B4-BE49-F238E27FC236}">
                <a16:creationId xmlns:a16="http://schemas.microsoft.com/office/drawing/2014/main" id="{D6049A0A-DF5B-BB47-9B04-3EB0E891BF7F}"/>
              </a:ext>
            </a:extLst>
          </p:cNvPr>
          <p:cNvSpPr/>
          <p:nvPr/>
        </p:nvSpPr>
        <p:spPr>
          <a:xfrm rot="10985013" flipH="1">
            <a:off x="220171" y="6536333"/>
            <a:ext cx="1241228" cy="5026157"/>
          </a:xfrm>
          <a:prstGeom prst="curvedRightArrow">
            <a:avLst/>
          </a:prstGeom>
          <a:blipFill rotWithShape="1">
            <a:blip r:embed="rId1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73058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63</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9401175" y="3673312"/>
            <a:ext cx="14716125"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Merge your changes with main to share with teammates. </a:t>
            </a:r>
          </a:p>
        </p:txBody>
      </p:sp>
    </p:spTree>
    <p:extLst>
      <p:ext uri="{BB962C8B-B14F-4D97-AF65-F5344CB8AC3E}">
        <p14:creationId xmlns:p14="http://schemas.microsoft.com/office/powerpoint/2010/main" val="348025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9401175" y="3673312"/>
            <a:ext cx="14716125"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Merge your changes with main to share with teammates. </a:t>
            </a:r>
          </a:p>
        </p:txBody>
      </p:sp>
      <p:pic>
        <p:nvPicPr>
          <p:cNvPr id="17" name="Picture 16" descr="Text&#10;&#10;Description automatically generated">
            <a:extLst>
              <a:ext uri="{FF2B5EF4-FFF2-40B4-BE49-F238E27FC236}">
                <a16:creationId xmlns:a16="http://schemas.microsoft.com/office/drawing/2014/main" id="{F85A355D-8D17-B14A-94DB-C61FBE4396A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07939" y="5796970"/>
            <a:ext cx="14084195" cy="5872745"/>
          </a:xfrm>
          <a:prstGeom prst="rect">
            <a:avLst/>
          </a:prstGeom>
        </p:spPr>
      </p:pic>
      <p:sp>
        <p:nvSpPr>
          <p:cNvPr id="18" name="Curved Right Arrow 17">
            <a:extLst>
              <a:ext uri="{FF2B5EF4-FFF2-40B4-BE49-F238E27FC236}">
                <a16:creationId xmlns:a16="http://schemas.microsoft.com/office/drawing/2014/main" id="{DB1B3FE6-5262-264C-88EF-73856504FD7F}"/>
              </a:ext>
            </a:extLst>
          </p:cNvPr>
          <p:cNvSpPr/>
          <p:nvPr/>
        </p:nvSpPr>
        <p:spPr>
          <a:xfrm rot="12801411" flipH="1">
            <a:off x="1344239" y="4250352"/>
            <a:ext cx="1132858" cy="2879711"/>
          </a:xfrm>
          <a:prstGeom prst="curvedRightArrow">
            <a:avLst/>
          </a:prstGeom>
          <a:blipFill rotWithShape="1">
            <a:blip r:embed="rId1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19408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9401175" y="3673312"/>
            <a:ext cx="14716125"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Pull from main to update your local repo. </a:t>
            </a:r>
          </a:p>
        </p:txBody>
      </p:sp>
      <p:pic>
        <p:nvPicPr>
          <p:cNvPr id="22" name="Graphic 21" descr="Document outline">
            <a:extLst>
              <a:ext uri="{FF2B5EF4-FFF2-40B4-BE49-F238E27FC236}">
                <a16:creationId xmlns:a16="http://schemas.microsoft.com/office/drawing/2014/main" id="{8BFE7A5E-7E37-5045-8092-51D3BB61F4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28490" y="6141888"/>
            <a:ext cx="1368859" cy="1368859"/>
          </a:xfrm>
          <a:prstGeom prst="rect">
            <a:avLst/>
          </a:prstGeom>
        </p:spPr>
      </p:pic>
      <p:sp>
        <p:nvSpPr>
          <p:cNvPr id="24" name="Rectangle 23">
            <a:extLst>
              <a:ext uri="{FF2B5EF4-FFF2-40B4-BE49-F238E27FC236}">
                <a16:creationId xmlns:a16="http://schemas.microsoft.com/office/drawing/2014/main" id="{078E8698-4FFB-B54E-9501-766B588D9A93}"/>
              </a:ext>
            </a:extLst>
          </p:cNvPr>
          <p:cNvSpPr/>
          <p:nvPr/>
        </p:nvSpPr>
        <p:spPr>
          <a:xfrm>
            <a:off x="4676156" y="6329572"/>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linechart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6" name="Rectangle 25">
            <a:extLst>
              <a:ext uri="{FF2B5EF4-FFF2-40B4-BE49-F238E27FC236}">
                <a16:creationId xmlns:a16="http://schemas.microsoft.com/office/drawing/2014/main" id="{234CCEF2-3C61-7042-8BB5-3716A4911B44}"/>
              </a:ext>
            </a:extLst>
          </p:cNvPr>
          <p:cNvSpPr/>
          <p:nvPr/>
        </p:nvSpPr>
        <p:spPr>
          <a:xfrm>
            <a:off x="5476656" y="12675697"/>
            <a:ext cx="4719562" cy="923330"/>
          </a:xfrm>
          <a:prstGeom prst="rect">
            <a:avLst/>
          </a:prstGeom>
          <a:noFill/>
        </p:spPr>
        <p:txBody>
          <a:bodyPr wrap="none" lIns="91440" tIns="45720" rIns="91440" bIns="45720">
            <a:spAutoFit/>
          </a:bodyPr>
          <a:lstStyle/>
          <a:p>
            <a:pPr algn="ctr"/>
            <a:r>
              <a:rPr lang="en-US" sz="5400" dirty="0" err="1">
                <a:ln w="0"/>
                <a:solidFill>
                  <a:schemeClr val="accent5"/>
                </a:solidFill>
                <a:effectLst>
                  <a:outerShdw blurRad="38100" dist="25400" dir="5400000" algn="ctr" rotWithShape="0">
                    <a:srgbClr val="6E747A">
                      <a:alpha val="43000"/>
                    </a:srgbClr>
                  </a:outerShdw>
                </a:effectLst>
              </a:rPr>
              <a:t>line</a:t>
            </a:r>
            <a:r>
              <a:rPr lang="en-US" sz="5400" b="0" cap="none" spc="0" dirty="0" err="1">
                <a:ln w="0"/>
                <a:solidFill>
                  <a:schemeClr val="accent5"/>
                </a:solidFill>
                <a:effectLst>
                  <a:outerShdw blurRad="38100" dist="25400" dir="5400000" algn="ctr" rotWithShape="0">
                    <a:srgbClr val="6E747A">
                      <a:alpha val="43000"/>
                    </a:srgbClr>
                  </a:outerShdw>
                </a:effectLst>
              </a:rPr>
              <a:t>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78209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66</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9401175" y="3673312"/>
            <a:ext cx="14716125" cy="2123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Pull from main to update your local repo. </a:t>
            </a:r>
          </a:p>
        </p:txBody>
      </p:sp>
      <p:pic>
        <p:nvPicPr>
          <p:cNvPr id="22" name="Graphic 21" descr="Document outline">
            <a:extLst>
              <a:ext uri="{FF2B5EF4-FFF2-40B4-BE49-F238E27FC236}">
                <a16:creationId xmlns:a16="http://schemas.microsoft.com/office/drawing/2014/main" id="{8BFE7A5E-7E37-5045-8092-51D3BB61F4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8490" y="6141888"/>
            <a:ext cx="1368859" cy="1368859"/>
          </a:xfrm>
          <a:prstGeom prst="rect">
            <a:avLst/>
          </a:prstGeom>
        </p:spPr>
      </p:pic>
      <p:sp>
        <p:nvSpPr>
          <p:cNvPr id="24" name="Rectangle 23">
            <a:extLst>
              <a:ext uri="{FF2B5EF4-FFF2-40B4-BE49-F238E27FC236}">
                <a16:creationId xmlns:a16="http://schemas.microsoft.com/office/drawing/2014/main" id="{078E8698-4FFB-B54E-9501-766B588D9A93}"/>
              </a:ext>
            </a:extLst>
          </p:cNvPr>
          <p:cNvSpPr/>
          <p:nvPr/>
        </p:nvSpPr>
        <p:spPr>
          <a:xfrm>
            <a:off x="4676156" y="6329572"/>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linechart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6" name="Rectangle 25">
            <a:extLst>
              <a:ext uri="{FF2B5EF4-FFF2-40B4-BE49-F238E27FC236}">
                <a16:creationId xmlns:a16="http://schemas.microsoft.com/office/drawing/2014/main" id="{234CCEF2-3C61-7042-8BB5-3716A4911B44}"/>
              </a:ext>
            </a:extLst>
          </p:cNvPr>
          <p:cNvSpPr/>
          <p:nvPr/>
        </p:nvSpPr>
        <p:spPr>
          <a:xfrm>
            <a:off x="5476656" y="12675697"/>
            <a:ext cx="4719562" cy="923330"/>
          </a:xfrm>
          <a:prstGeom prst="rect">
            <a:avLst/>
          </a:prstGeom>
          <a:noFill/>
        </p:spPr>
        <p:txBody>
          <a:bodyPr wrap="none" lIns="91440" tIns="45720" rIns="91440" bIns="45720">
            <a:spAutoFit/>
          </a:bodyPr>
          <a:lstStyle/>
          <a:p>
            <a:pPr algn="ctr"/>
            <a:r>
              <a:rPr lang="en-US" sz="5400" dirty="0" err="1">
                <a:ln w="0"/>
                <a:solidFill>
                  <a:schemeClr val="accent5"/>
                </a:solidFill>
                <a:effectLst>
                  <a:outerShdw blurRad="38100" dist="25400" dir="5400000" algn="ctr" rotWithShape="0">
                    <a:srgbClr val="6E747A">
                      <a:alpha val="43000"/>
                    </a:srgbClr>
                  </a:outerShdw>
                </a:effectLst>
              </a:rPr>
              <a:t>line</a:t>
            </a:r>
            <a:r>
              <a:rPr lang="en-US" sz="5400" b="0" cap="none" spc="0" dirty="0" err="1">
                <a:ln w="0"/>
                <a:solidFill>
                  <a:schemeClr val="accent5"/>
                </a:solidFill>
                <a:effectLst>
                  <a:outerShdw blurRad="38100" dist="25400" dir="5400000" algn="ctr" rotWithShape="0">
                    <a:srgbClr val="6E747A">
                      <a:alpha val="43000"/>
                    </a:srgbClr>
                  </a:outerShdw>
                </a:effectLst>
              </a:rPr>
              <a:t>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 name="Picture 2" descr="Graphical user interface, text&#10;&#10;Description automatically generated">
            <a:extLst>
              <a:ext uri="{FF2B5EF4-FFF2-40B4-BE49-F238E27FC236}">
                <a16:creationId xmlns:a16="http://schemas.microsoft.com/office/drawing/2014/main" id="{06B32CC1-6E05-1847-8144-6302BF8D20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1175" y="6018473"/>
            <a:ext cx="13338520" cy="2737600"/>
          </a:xfrm>
          <a:prstGeom prst="rect">
            <a:avLst/>
          </a:prstGeom>
        </p:spPr>
      </p:pic>
      <p:sp>
        <p:nvSpPr>
          <p:cNvPr id="27" name="Curved Right Arrow 26">
            <a:extLst>
              <a:ext uri="{FF2B5EF4-FFF2-40B4-BE49-F238E27FC236}">
                <a16:creationId xmlns:a16="http://schemas.microsoft.com/office/drawing/2014/main" id="{9810FD69-6A30-0E4D-A647-6A2087E2E523}"/>
              </a:ext>
            </a:extLst>
          </p:cNvPr>
          <p:cNvSpPr/>
          <p:nvPr/>
        </p:nvSpPr>
        <p:spPr>
          <a:xfrm rot="17791212" flipH="1">
            <a:off x="4949541" y="3582685"/>
            <a:ext cx="1474555" cy="3417523"/>
          </a:xfrm>
          <a:prstGeom prst="curvedRightArrow">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8" name="Curved Right Arrow 27">
            <a:extLst>
              <a:ext uri="{FF2B5EF4-FFF2-40B4-BE49-F238E27FC236}">
                <a16:creationId xmlns:a16="http://schemas.microsoft.com/office/drawing/2014/main" id="{90A74088-9DED-C34D-98B8-0DDC767071EC}"/>
              </a:ext>
            </a:extLst>
          </p:cNvPr>
          <p:cNvSpPr/>
          <p:nvPr/>
        </p:nvSpPr>
        <p:spPr>
          <a:xfrm rot="20010863" flipH="1">
            <a:off x="8281343" y="6657770"/>
            <a:ext cx="1398682" cy="4975839"/>
          </a:xfrm>
          <a:prstGeom prst="curvedRightArrow">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2181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67</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10722559" y="7246237"/>
            <a:ext cx="10549370"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When in doubt, Google!</a:t>
            </a:r>
          </a:p>
        </p:txBody>
      </p:sp>
      <p:pic>
        <p:nvPicPr>
          <p:cNvPr id="22" name="Graphic 21" descr="Document outline">
            <a:extLst>
              <a:ext uri="{FF2B5EF4-FFF2-40B4-BE49-F238E27FC236}">
                <a16:creationId xmlns:a16="http://schemas.microsoft.com/office/drawing/2014/main" id="{8BFE7A5E-7E37-5045-8092-51D3BB61F4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8490" y="6141888"/>
            <a:ext cx="1368859" cy="1368859"/>
          </a:xfrm>
          <a:prstGeom prst="rect">
            <a:avLst/>
          </a:prstGeom>
        </p:spPr>
      </p:pic>
      <p:sp>
        <p:nvSpPr>
          <p:cNvPr id="24" name="Rectangle 23">
            <a:extLst>
              <a:ext uri="{FF2B5EF4-FFF2-40B4-BE49-F238E27FC236}">
                <a16:creationId xmlns:a16="http://schemas.microsoft.com/office/drawing/2014/main" id="{078E8698-4FFB-B54E-9501-766B588D9A93}"/>
              </a:ext>
            </a:extLst>
          </p:cNvPr>
          <p:cNvSpPr/>
          <p:nvPr/>
        </p:nvSpPr>
        <p:spPr>
          <a:xfrm>
            <a:off x="4676156" y="6329572"/>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linechart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6" name="Rectangle 25">
            <a:extLst>
              <a:ext uri="{FF2B5EF4-FFF2-40B4-BE49-F238E27FC236}">
                <a16:creationId xmlns:a16="http://schemas.microsoft.com/office/drawing/2014/main" id="{234CCEF2-3C61-7042-8BB5-3716A4911B44}"/>
              </a:ext>
            </a:extLst>
          </p:cNvPr>
          <p:cNvSpPr/>
          <p:nvPr/>
        </p:nvSpPr>
        <p:spPr>
          <a:xfrm>
            <a:off x="5476656" y="12675697"/>
            <a:ext cx="4719562" cy="923330"/>
          </a:xfrm>
          <a:prstGeom prst="rect">
            <a:avLst/>
          </a:prstGeom>
          <a:noFill/>
        </p:spPr>
        <p:txBody>
          <a:bodyPr wrap="none" lIns="91440" tIns="45720" rIns="91440" bIns="45720">
            <a:spAutoFit/>
          </a:bodyPr>
          <a:lstStyle/>
          <a:p>
            <a:pPr algn="ctr"/>
            <a:r>
              <a:rPr lang="en-US" sz="5400" dirty="0" err="1">
                <a:ln w="0"/>
                <a:solidFill>
                  <a:schemeClr val="accent5"/>
                </a:solidFill>
                <a:effectLst>
                  <a:outerShdw blurRad="38100" dist="25400" dir="5400000" algn="ctr" rotWithShape="0">
                    <a:srgbClr val="6E747A">
                      <a:alpha val="43000"/>
                    </a:srgbClr>
                  </a:outerShdw>
                </a:effectLst>
              </a:rPr>
              <a:t>line</a:t>
            </a:r>
            <a:r>
              <a:rPr lang="en-US" sz="5400" b="0" cap="none" spc="0" dirty="0" err="1">
                <a:ln w="0"/>
                <a:solidFill>
                  <a:schemeClr val="accent5"/>
                </a:solidFill>
                <a:effectLst>
                  <a:outerShdw blurRad="38100" dist="25400" dir="5400000" algn="ctr" rotWithShape="0">
                    <a:srgbClr val="6E747A">
                      <a:alpha val="43000"/>
                    </a:srgbClr>
                  </a:outerShdw>
                </a:effectLst>
              </a:rPr>
              <a:t>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1921986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GitHub in This Class</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To achieve graphical “excellence” according to Tufte:…">
            <a:extLst>
              <a:ext uri="{FF2B5EF4-FFF2-40B4-BE49-F238E27FC236}">
                <a16:creationId xmlns:a16="http://schemas.microsoft.com/office/drawing/2014/main" id="{C25FBFD8-D267-160D-95D9-41F4874B561C}"/>
              </a:ext>
            </a:extLst>
          </p:cNvPr>
          <p:cNvSpPr txBox="1"/>
          <p:nvPr/>
        </p:nvSpPr>
        <p:spPr>
          <a:xfrm>
            <a:off x="1032510" y="3441700"/>
            <a:ext cx="21579840" cy="10136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will we use Git?</a:t>
            </a:r>
          </a:p>
          <a:p>
            <a:pPr marL="857250" marR="0" lvl="0" indent="-857250" algn="l" defTabSz="825500" rtl="0" eaLnBrk="1" fontAlgn="auto" latinLnBrk="0" hangingPunct="0">
              <a:lnSpc>
                <a:spcPct val="100000"/>
              </a:lnSpc>
              <a:spcBef>
                <a:spcPts val="2800"/>
              </a:spcBef>
              <a:spcAft>
                <a:spcPts val="0"/>
              </a:spcAft>
              <a:buClrTx/>
              <a:buSzTx/>
              <a:buFont typeface="Arial" panose="020B0604020202020204" pitchFamily="34" charset="0"/>
              <a:buChar char="•"/>
              <a:tabLst/>
              <a:defRPr sz="6400"/>
            </a:pPr>
            <a:r>
              <a:rPr lang="en-US" sz="6400" dirty="0">
                <a:latin typeface="Gill Sans"/>
              </a:rPr>
              <a:t>Starter code for assignments will be distributed through GitHub Classroom </a:t>
            </a:r>
          </a:p>
          <a:p>
            <a:pPr marL="857250" marR="0" lvl="0" indent="-857250" algn="l" defTabSz="825500" rtl="0" eaLnBrk="1" fontAlgn="auto" latinLnBrk="0" hangingPunct="0">
              <a:lnSpc>
                <a:spcPct val="100000"/>
              </a:lnSpc>
              <a:spcBef>
                <a:spcPts val="2800"/>
              </a:spcBef>
              <a:spcAft>
                <a:spcPts val="0"/>
              </a:spcAft>
              <a:buClrTx/>
              <a:buSzTx/>
              <a:buFont typeface="Arial" panose="020B0604020202020204" pitchFamily="34" charset="0"/>
              <a:buChar char="•"/>
              <a:tabLst/>
              <a:defRPr sz="6400"/>
            </a:pPr>
            <a:r>
              <a:rPr kumimoji="0" lang="en-US" sz="6400" i="0" u="none" strike="noStrike" kern="0" cap="none" spc="0" normalizeH="0" baseline="0" noProof="0" dirty="0">
                <a:ln>
                  <a:noFill/>
                </a:ln>
                <a:solidFill>
                  <a:srgbClr val="000000"/>
                </a:solidFill>
                <a:effectLst/>
                <a:uLnTx/>
                <a:uFillTx/>
                <a:latin typeface="Gill Sans"/>
                <a:sym typeface="Gill Sans"/>
              </a:rPr>
              <a:t>You will </a:t>
            </a:r>
            <a:r>
              <a:rPr kumimoji="0" lang="en-US" sz="6400" b="1" i="0" u="none" strike="noStrike" kern="0" cap="none" spc="0" normalizeH="0" baseline="0" noProof="0" dirty="0">
                <a:ln>
                  <a:noFill/>
                </a:ln>
                <a:solidFill>
                  <a:srgbClr val="000000"/>
                </a:solidFill>
                <a:effectLst/>
                <a:uLnTx/>
                <a:uFillTx/>
                <a:latin typeface="Gill Sans"/>
                <a:sym typeface="Gill Sans"/>
              </a:rPr>
              <a:t>clone </a:t>
            </a:r>
            <a:r>
              <a:rPr kumimoji="0" lang="en-US" sz="6400" i="0" u="none" strike="noStrike" kern="0" cap="none" spc="0" normalizeH="0" baseline="0" noProof="0" dirty="0">
                <a:ln>
                  <a:noFill/>
                </a:ln>
                <a:solidFill>
                  <a:srgbClr val="000000"/>
                </a:solidFill>
                <a:effectLst/>
                <a:uLnTx/>
                <a:uFillTx/>
                <a:latin typeface="Gill Sans"/>
                <a:sym typeface="Gill Sans"/>
              </a:rPr>
              <a:t>a repo to get starter code</a:t>
            </a:r>
          </a:p>
          <a:p>
            <a:pPr marL="857250" marR="0" lvl="0" indent="-857250" algn="l" defTabSz="825500" rtl="0" eaLnBrk="1" fontAlgn="auto" latinLnBrk="0" hangingPunct="0">
              <a:lnSpc>
                <a:spcPct val="100000"/>
              </a:lnSpc>
              <a:spcBef>
                <a:spcPts val="2800"/>
              </a:spcBef>
              <a:spcAft>
                <a:spcPts val="0"/>
              </a:spcAft>
              <a:buClrTx/>
              <a:buSzTx/>
              <a:buFont typeface="Arial" panose="020B0604020202020204" pitchFamily="34" charset="0"/>
              <a:buChar char="•"/>
              <a:tabLst/>
              <a:defRPr sz="6400"/>
            </a:pPr>
            <a:r>
              <a:rPr lang="en-US" sz="6400" dirty="0">
                <a:latin typeface="Gill Sans"/>
              </a:rPr>
              <a:t>To do the assignment, </a:t>
            </a:r>
            <a:r>
              <a:rPr lang="en-US" sz="6400" b="1" dirty="0">
                <a:latin typeface="Gill Sans"/>
              </a:rPr>
              <a:t>work locally </a:t>
            </a:r>
            <a:r>
              <a:rPr lang="en-US" sz="6400" dirty="0">
                <a:latin typeface="Gill Sans"/>
              </a:rPr>
              <a:t>on your computer</a:t>
            </a:r>
          </a:p>
          <a:p>
            <a:pPr marL="857250" marR="0" lvl="0" indent="-857250" algn="l" defTabSz="825500" rtl="0" eaLnBrk="1" fontAlgn="auto" latinLnBrk="0" hangingPunct="0">
              <a:lnSpc>
                <a:spcPct val="100000"/>
              </a:lnSpc>
              <a:spcBef>
                <a:spcPts val="2800"/>
              </a:spcBef>
              <a:spcAft>
                <a:spcPts val="0"/>
              </a:spcAft>
              <a:buClrTx/>
              <a:buSzTx/>
              <a:buFont typeface="Arial" panose="020B0604020202020204" pitchFamily="34" charset="0"/>
              <a:buChar char="•"/>
              <a:tabLst/>
              <a:defRPr sz="6400"/>
            </a:pPr>
            <a:r>
              <a:rPr lang="en-US" sz="6400" dirty="0">
                <a:latin typeface="Gill Sans"/>
              </a:rPr>
              <a:t>Archive backups and </a:t>
            </a:r>
            <a:r>
              <a:rPr lang="en-US" sz="6400" b="1" dirty="0">
                <a:latin typeface="Gill Sans"/>
              </a:rPr>
              <a:t>submit</a:t>
            </a:r>
            <a:r>
              <a:rPr lang="en-US" sz="6400" dirty="0">
                <a:latin typeface="Gill Sans"/>
              </a:rPr>
              <a:t> your finished assignment by:</a:t>
            </a:r>
          </a:p>
          <a:p>
            <a:pPr lvl="5" indent="0" algn="l">
              <a:spcBef>
                <a:spcPts val="2800"/>
              </a:spcBef>
              <a:defRPr sz="6400"/>
            </a:pPr>
            <a:r>
              <a:rPr lang="en-US" sz="6400" dirty="0">
                <a:latin typeface="Gill Sans"/>
              </a:rPr>
              <a:t>		</a:t>
            </a:r>
            <a:r>
              <a:rPr lang="en-US" sz="6400" dirty="0">
                <a:latin typeface="Gill Sans"/>
                <a:sym typeface="Wingdings" pitchFamily="2" charset="2"/>
              </a:rPr>
              <a:t> </a:t>
            </a:r>
            <a:r>
              <a:rPr lang="en-US" sz="6400" b="1" dirty="0">
                <a:latin typeface="Gill Sans"/>
                <a:sym typeface="Wingdings" pitchFamily="2" charset="2"/>
              </a:rPr>
              <a:t>Pushing to GitHub</a:t>
            </a:r>
          </a:p>
          <a:p>
            <a:pPr lvl="5" indent="0" algn="l">
              <a:spcBef>
                <a:spcPts val="2800"/>
              </a:spcBef>
              <a:defRPr sz="6400"/>
            </a:pPr>
            <a:r>
              <a:rPr lang="en-US" sz="6400" dirty="0">
                <a:latin typeface="Gill Sans"/>
                <a:sym typeface="Wingdings" pitchFamily="2" charset="2"/>
              </a:rPr>
              <a:t>		 </a:t>
            </a:r>
            <a:r>
              <a:rPr lang="en-US" sz="6400" b="1" dirty="0">
                <a:latin typeface="Gill Sans"/>
                <a:sym typeface="Wingdings" pitchFamily="2" charset="2"/>
              </a:rPr>
              <a:t>Setting up a GitHub Page  </a:t>
            </a:r>
            <a:r>
              <a:rPr lang="en-US" sz="6400" b="1" dirty="0">
                <a:latin typeface="Gill Sans"/>
              </a:rPr>
              <a:t> </a:t>
            </a:r>
            <a:r>
              <a:rPr kumimoji="0" lang="en-US" sz="6400" b="1" i="0" u="none" strike="noStrike" kern="0" cap="none" spc="0" normalizeH="0" baseline="0" noProof="0" dirty="0">
                <a:ln>
                  <a:noFill/>
                </a:ln>
                <a:solidFill>
                  <a:srgbClr val="000000"/>
                </a:solidFill>
                <a:effectLst/>
                <a:uLnTx/>
                <a:uFillTx/>
                <a:latin typeface="Gill Sans"/>
                <a:sym typeface="Gill Sans"/>
              </a:rPr>
              <a:t> </a:t>
            </a:r>
          </a:p>
        </p:txBody>
      </p:sp>
    </p:spTree>
    <p:extLst>
      <p:ext uri="{BB962C8B-B14F-4D97-AF65-F5344CB8AC3E}">
        <p14:creationId xmlns:p14="http://schemas.microsoft.com/office/powerpoint/2010/main" val="1520957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GitHub in This Class</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To achieve graphical “excellence” according to Tufte:…">
            <a:extLst>
              <a:ext uri="{FF2B5EF4-FFF2-40B4-BE49-F238E27FC236}">
                <a16:creationId xmlns:a16="http://schemas.microsoft.com/office/drawing/2014/main" id="{C25FBFD8-D267-160D-95D9-41F4874B561C}"/>
              </a:ext>
            </a:extLst>
          </p:cNvPr>
          <p:cNvSpPr txBox="1"/>
          <p:nvPr/>
        </p:nvSpPr>
        <p:spPr>
          <a:xfrm>
            <a:off x="1002030" y="4447540"/>
            <a:ext cx="21579840" cy="2431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lang="en-US" sz="6400" b="1" dirty="0">
                <a:latin typeface="Gill Sans"/>
              </a:rPr>
              <a:t>Let’s look at an example with ic-01</a:t>
            </a:r>
          </a:p>
          <a:p>
            <a:pPr lvl="0" algn="l">
              <a:spcBef>
                <a:spcPts val="2800"/>
              </a:spcBef>
              <a:defRPr sz="6400"/>
            </a:pPr>
            <a:r>
              <a:rPr kumimoji="0" lang="en-US" sz="6400" b="1" i="0" u="none" strike="noStrike" kern="0" cap="none" spc="0" normalizeH="0" baseline="0" noProof="0" dirty="0">
                <a:ln>
                  <a:noFill/>
                </a:ln>
                <a:solidFill>
                  <a:srgbClr val="000000"/>
                </a:solidFill>
                <a:effectLst/>
                <a:uLnTx/>
                <a:uFillTx/>
                <a:latin typeface="Gill Sans"/>
                <a:sym typeface="Gill Sans"/>
              </a:rPr>
              <a:t>	</a:t>
            </a:r>
            <a:r>
              <a:rPr kumimoji="0" lang="en-US" sz="6400" b="1" i="0" u="none" strike="noStrike" kern="0" cap="none" spc="0" normalizeH="0" baseline="0" noProof="0" dirty="0">
                <a:ln>
                  <a:noFill/>
                </a:ln>
                <a:solidFill>
                  <a:srgbClr val="000000"/>
                </a:solidFill>
                <a:effectLst/>
                <a:uLnTx/>
                <a:uFillTx/>
                <a:latin typeface="Gill Sans"/>
                <a:sym typeface="Wingdings" pitchFamily="2" charset="2"/>
              </a:rPr>
              <a:t> </a:t>
            </a:r>
            <a:r>
              <a:rPr lang="en-US" sz="6400" dirty="0">
                <a:sym typeface="Wingdings" pitchFamily="2" charset="2"/>
                <a:hlinkClick r:id="rId3"/>
              </a:rPr>
              <a:t>https://classroom.github.com/a/pYEPMof8</a:t>
            </a:r>
            <a:r>
              <a:rPr lang="en-US" sz="6400" dirty="0">
                <a:sym typeface="Wingdings" pitchFamily="2" charset="2"/>
              </a:rPr>
              <a:t> </a:t>
            </a:r>
            <a:endParaRPr kumimoji="0" lang="en-US" sz="6400"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735240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30C4C8C-6BED-1248-B12E-19047360E023}"/>
              </a:ext>
            </a:extLst>
          </p:cNvPr>
          <p:cNvGraphicFramePr/>
          <p:nvPr>
            <p:extLst>
              <p:ext uri="{D42A27DB-BD31-4B8C-83A1-F6EECF244321}">
                <p14:modId xmlns:p14="http://schemas.microsoft.com/office/powerpoint/2010/main" val="2329641276"/>
              </p:ext>
            </p:extLst>
          </p:nvPr>
        </p:nvGraphicFramePr>
        <p:xfrm>
          <a:off x="1237384" y="-635147"/>
          <a:ext cx="31718250" cy="1565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4" name="Text Placeholder 3">
            <a:extLst>
              <a:ext uri="{FF2B5EF4-FFF2-40B4-BE49-F238E27FC236}">
                <a16:creationId xmlns:a16="http://schemas.microsoft.com/office/drawing/2014/main" id="{B04C3697-9F67-4366-B0CB-F533DC30483D}"/>
              </a:ext>
            </a:extLst>
          </p:cNvPr>
          <p:cNvSpPr>
            <a:spLocks noGrp="1"/>
          </p:cNvSpPr>
          <p:nvPr>
            <p:ph type="body" idx="1"/>
          </p:nvPr>
        </p:nvSpPr>
        <p:spPr>
          <a:xfrm>
            <a:off x="482665" y="6171047"/>
            <a:ext cx="10917382" cy="1434821"/>
          </a:xfrm>
        </p:spPr>
        <p:txBody>
          <a:bodyPr/>
          <a:lstStyle/>
          <a:p>
            <a:pPr marL="317500" indent="0" algn="ctr">
              <a:buNone/>
            </a:pPr>
            <a:r>
              <a:rPr lang="en-US" dirty="0"/>
              <a:t>Theory 			Application</a:t>
            </a:r>
          </a:p>
        </p:txBody>
      </p:sp>
      <p:pic>
        <p:nvPicPr>
          <p:cNvPr id="12" name="Graphic 11" descr="Books outline">
            <a:extLst>
              <a:ext uri="{FF2B5EF4-FFF2-40B4-BE49-F238E27FC236}">
                <a16:creationId xmlns:a16="http://schemas.microsoft.com/office/drawing/2014/main" id="{CB7AB4CB-5CF4-3348-99A8-0658D16951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5576" y="7424867"/>
            <a:ext cx="2097094" cy="2097094"/>
          </a:xfrm>
          <a:prstGeom prst="rect">
            <a:avLst/>
          </a:prstGeom>
        </p:spPr>
      </p:pic>
      <p:pic>
        <p:nvPicPr>
          <p:cNvPr id="22" name="Graphic 21" descr="Programmer female outline">
            <a:extLst>
              <a:ext uri="{FF2B5EF4-FFF2-40B4-BE49-F238E27FC236}">
                <a16:creationId xmlns:a16="http://schemas.microsoft.com/office/drawing/2014/main" id="{53F9BCAA-D666-9C42-A169-C8DC65CE5C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1280" y="7424867"/>
            <a:ext cx="2097093" cy="2097093"/>
          </a:xfrm>
          <a:prstGeom prst="rect">
            <a:avLst/>
          </a:prstGeom>
        </p:spPr>
      </p:pic>
      <p:sp>
        <p:nvSpPr>
          <p:cNvPr id="2" name="Cross 1">
            <a:extLst>
              <a:ext uri="{FF2B5EF4-FFF2-40B4-BE49-F238E27FC236}">
                <a16:creationId xmlns:a16="http://schemas.microsoft.com/office/drawing/2014/main" id="{0E903929-6FC6-B346-8C32-10DF5ED95B88}"/>
              </a:ext>
            </a:extLst>
          </p:cNvPr>
          <p:cNvSpPr/>
          <p:nvPr/>
        </p:nvSpPr>
        <p:spPr>
          <a:xfrm>
            <a:off x="5165502" y="6324338"/>
            <a:ext cx="1052946" cy="1128238"/>
          </a:xfrm>
          <a:prstGeom prst="plus">
            <a:avLst>
              <a:gd name="adj" fmla="val 38158"/>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969CA135-8EEA-D04C-9410-7298F300D3BA}"/>
              </a:ext>
            </a:extLst>
          </p:cNvPr>
          <p:cNvSpPr/>
          <p:nvPr/>
        </p:nvSpPr>
        <p:spPr>
          <a:xfrm>
            <a:off x="15489564"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0106446"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18673447"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3742424"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2451078"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4375132"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1537047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In-class </a:t>
            </a:r>
            <a:r>
              <a:rPr lang="en-US">
                <a:solidFill>
                  <a:schemeClr val="bg1"/>
                </a:solidFill>
              </a:rPr>
              <a:t>Activity ic-01</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70</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745783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71</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Introductions</a:t>
            </a:r>
          </a:p>
          <a:p>
            <a:pPr marL="685800" indent="-685800" algn="l">
              <a:buFont typeface="Arial" panose="020B0604020202020204" pitchFamily="34" charset="0"/>
              <a:buChar char="•"/>
            </a:pPr>
            <a:r>
              <a:rPr lang="en-US" dirty="0"/>
              <a:t>Course Overview </a:t>
            </a:r>
          </a:p>
          <a:p>
            <a:pPr marL="685800" indent="-685800" algn="l">
              <a:buFont typeface="Arial" panose="020B0604020202020204" pitchFamily="34" charset="0"/>
              <a:buChar char="•"/>
            </a:pPr>
            <a:r>
              <a:rPr lang="en-US" dirty="0"/>
              <a:t>What is Visualization? Why Visualization?</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Intro to GitHub </a:t>
            </a:r>
          </a:p>
        </p:txBody>
      </p:sp>
      <p:sp>
        <p:nvSpPr>
          <p:cNvPr id="6" name="TextBox 5">
            <a:extLst>
              <a:ext uri="{FF2B5EF4-FFF2-40B4-BE49-F238E27FC236}">
                <a16:creationId xmlns:a16="http://schemas.microsoft.com/office/drawing/2014/main" id="{75ADE323-9AB6-E344-BB23-2F82F8D60084}"/>
              </a:ext>
            </a:extLst>
          </p:cNvPr>
          <p:cNvSpPr txBox="1"/>
          <p:nvPr/>
        </p:nvSpPr>
        <p:spPr>
          <a:xfrm>
            <a:off x="956937" y="1056790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a:t>
            </a:r>
            <a:r>
              <a:rPr kumimoji="0" lang="en-US" b="1" i="0" u="none" strike="noStrike" cap="none" spc="0" normalizeH="0" baseline="0" dirty="0">
                <a:ln>
                  <a:noFill/>
                </a:ln>
                <a:solidFill>
                  <a:srgbClr val="000000"/>
                </a:solidFill>
                <a:effectLst/>
                <a:uFillTx/>
                <a:latin typeface="+mj-lt"/>
                <a:ea typeface="+mj-ea"/>
                <a:cs typeface="+mj-cs"/>
                <a:sym typeface="Gill Sans"/>
              </a:rPr>
              <a:t>w-00 is OUT today and DUE before next class. </a:t>
            </a:r>
          </a:p>
          <a:p>
            <a:pPr algn="l"/>
            <a:r>
              <a:rPr lang="en-US" b="1" dirty="0"/>
              <a:t>ic-01 is DUE today. </a:t>
            </a:r>
            <a:endParaRPr lang="en-US" dirty="0"/>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30C4C8C-6BED-1248-B12E-19047360E023}"/>
              </a:ext>
            </a:extLst>
          </p:cNvPr>
          <p:cNvGraphicFramePr/>
          <p:nvPr>
            <p:extLst>
              <p:ext uri="{D42A27DB-BD31-4B8C-83A1-F6EECF244321}">
                <p14:modId xmlns:p14="http://schemas.microsoft.com/office/powerpoint/2010/main" val="2905290204"/>
              </p:ext>
            </p:extLst>
          </p:nvPr>
        </p:nvGraphicFramePr>
        <p:xfrm>
          <a:off x="3537236" y="-635147"/>
          <a:ext cx="31718250" cy="156591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11" name="Rectangle 10">
            <a:extLst>
              <a:ext uri="{FF2B5EF4-FFF2-40B4-BE49-F238E27FC236}">
                <a16:creationId xmlns:a16="http://schemas.microsoft.com/office/drawing/2014/main" id="{969CA135-8EEA-D04C-9410-7298F300D3BA}"/>
              </a:ext>
            </a:extLst>
          </p:cNvPr>
          <p:cNvSpPr/>
          <p:nvPr/>
        </p:nvSpPr>
        <p:spPr>
          <a:xfrm>
            <a:off x="17789416"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2406298"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20973299"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6042276"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4750930"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6674984"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9B2764DA-1FF2-2944-AEBE-8BC4849141E8}"/>
              </a:ext>
            </a:extLst>
          </p:cNvPr>
          <p:cNvSpPr txBox="1"/>
          <p:nvPr/>
        </p:nvSpPr>
        <p:spPr>
          <a:xfrm>
            <a:off x="200891" y="12994993"/>
            <a:ext cx="885998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vimeo.com</a:t>
            </a:r>
            <a:r>
              <a:rPr lang="en-US" sz="3600" dirty="0"/>
              <a:t>/375164049</a:t>
            </a:r>
          </a:p>
        </p:txBody>
      </p:sp>
      <p:pic>
        <p:nvPicPr>
          <p:cNvPr id="7" name="Screen Recording 2022-01-19 at 09.59.19" descr="Screen Recording 2022-01-19 at 09.59.19">
            <a:hlinkClick r:id="" action="ppaction://media"/>
            <a:extLst>
              <a:ext uri="{FF2B5EF4-FFF2-40B4-BE49-F238E27FC236}">
                <a16:creationId xmlns:a16="http://schemas.microsoft.com/office/drawing/2014/main" id="{719DA89C-FDC2-F640-8434-2882B3B0861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7585" y="3657600"/>
            <a:ext cx="14019406" cy="9212631"/>
          </a:xfrm>
          <a:prstGeom prst="rect">
            <a:avLst/>
          </a:prstGeom>
        </p:spPr>
      </p:pic>
    </p:spTree>
    <p:extLst>
      <p:ext uri="{BB962C8B-B14F-4D97-AF65-F5344CB8AC3E}">
        <p14:creationId xmlns:p14="http://schemas.microsoft.com/office/powerpoint/2010/main" val="1975162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30C4C8C-6BED-1248-B12E-19047360E023}"/>
              </a:ext>
            </a:extLst>
          </p:cNvPr>
          <p:cNvGraphicFramePr/>
          <p:nvPr/>
        </p:nvGraphicFramePr>
        <p:xfrm>
          <a:off x="3537236" y="-635147"/>
          <a:ext cx="31718250" cy="156591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11" name="Rectangle 10">
            <a:extLst>
              <a:ext uri="{FF2B5EF4-FFF2-40B4-BE49-F238E27FC236}">
                <a16:creationId xmlns:a16="http://schemas.microsoft.com/office/drawing/2014/main" id="{969CA135-8EEA-D04C-9410-7298F300D3BA}"/>
              </a:ext>
            </a:extLst>
          </p:cNvPr>
          <p:cNvSpPr/>
          <p:nvPr/>
        </p:nvSpPr>
        <p:spPr>
          <a:xfrm>
            <a:off x="17789416"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2406298"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20973299"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6042276"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4750930"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6674984"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9B2764DA-1FF2-2944-AEBE-8BC4849141E8}"/>
              </a:ext>
            </a:extLst>
          </p:cNvPr>
          <p:cNvSpPr txBox="1"/>
          <p:nvPr/>
        </p:nvSpPr>
        <p:spPr>
          <a:xfrm>
            <a:off x="200891" y="12994993"/>
            <a:ext cx="885998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vimeo.com</a:t>
            </a:r>
            <a:r>
              <a:rPr lang="en-US" sz="3600" dirty="0"/>
              <a:t>/375164049</a:t>
            </a:r>
          </a:p>
        </p:txBody>
      </p:sp>
      <p:pic>
        <p:nvPicPr>
          <p:cNvPr id="7" name="Screen Recording 2022-01-19 at 09.59.19" descr="Screen Recording 2022-01-19 at 09.59.19">
            <a:hlinkClick r:id="" action="ppaction://media"/>
            <a:extLst>
              <a:ext uri="{FF2B5EF4-FFF2-40B4-BE49-F238E27FC236}">
                <a16:creationId xmlns:a16="http://schemas.microsoft.com/office/drawing/2014/main" id="{719DA89C-FDC2-F640-8434-2882B3B0861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7585" y="3657600"/>
            <a:ext cx="14019406" cy="9212631"/>
          </a:xfrm>
          <a:prstGeom prst="rect">
            <a:avLst/>
          </a:prstGeom>
        </p:spPr>
      </p:pic>
      <p:sp>
        <p:nvSpPr>
          <p:cNvPr id="2" name="Donut 1">
            <a:extLst>
              <a:ext uri="{FF2B5EF4-FFF2-40B4-BE49-F238E27FC236}">
                <a16:creationId xmlns:a16="http://schemas.microsoft.com/office/drawing/2014/main" id="{8D3CFD8B-0066-9640-B245-9813C2E14263}"/>
              </a:ext>
            </a:extLst>
          </p:cNvPr>
          <p:cNvSpPr/>
          <p:nvPr/>
        </p:nvSpPr>
        <p:spPr>
          <a:xfrm>
            <a:off x="20393891" y="10751127"/>
            <a:ext cx="3142207" cy="1800522"/>
          </a:xfrm>
          <a:prstGeom prst="donut">
            <a:avLst>
              <a:gd name="adj" fmla="val 6873"/>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Donut 18">
            <a:extLst>
              <a:ext uri="{FF2B5EF4-FFF2-40B4-BE49-F238E27FC236}">
                <a16:creationId xmlns:a16="http://schemas.microsoft.com/office/drawing/2014/main" id="{88396CF9-453C-494F-B40D-DB21CD167417}"/>
              </a:ext>
            </a:extLst>
          </p:cNvPr>
          <p:cNvSpPr/>
          <p:nvPr/>
        </p:nvSpPr>
        <p:spPr>
          <a:xfrm>
            <a:off x="17208654" y="3876493"/>
            <a:ext cx="4598401" cy="2082920"/>
          </a:xfrm>
          <a:prstGeom prst="donut">
            <a:avLst>
              <a:gd name="adj" fmla="val 6369"/>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9972640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8136</TotalTime>
  <Words>3477</Words>
  <Application>Microsoft Macintosh PowerPoint</Application>
  <PresentationFormat>Custom</PresentationFormat>
  <Paragraphs>529</Paragraphs>
  <Slides>71</Slides>
  <Notes>53</Notes>
  <HiddenSlides>0</HiddenSlides>
  <MMClips>5</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Calibri Light</vt:lpstr>
      <vt:lpstr>Futura</vt:lpstr>
      <vt:lpstr>Gill Sans</vt:lpstr>
      <vt:lpstr>Handwriting - Dakota</vt:lpstr>
      <vt:lpstr>Lucida Grande</vt:lpstr>
      <vt:lpstr>New_Template8</vt:lpstr>
      <vt:lpstr>Office Theme</vt:lpstr>
      <vt:lpstr>Lecture 1: Introduction, Course Overview, Git</vt:lpstr>
      <vt:lpstr>Today</vt:lpstr>
      <vt:lpstr>Teaching Staff Introductions</vt:lpstr>
      <vt:lpstr>Teaching Staff Introductions</vt:lpstr>
      <vt:lpstr>Teaching Staff Introductions</vt:lpstr>
      <vt:lpstr>Course Overview</vt:lpstr>
      <vt:lpstr>Course Overview</vt:lpstr>
      <vt:lpstr>Course Overview</vt:lpstr>
      <vt:lpstr>Course Overview</vt:lpstr>
      <vt:lpstr>Course Overview</vt:lpstr>
      <vt:lpstr>Course Overview</vt:lpstr>
      <vt:lpstr>Course Overview</vt:lpstr>
      <vt:lpstr>Course Structure</vt:lpstr>
      <vt:lpstr>What is Visualization?</vt:lpstr>
      <vt:lpstr>What is Visualization?</vt:lpstr>
      <vt:lpstr>What is Visualization?</vt:lpstr>
      <vt:lpstr>Official Definition</vt:lpstr>
      <vt:lpstr>Official Definition</vt:lpstr>
      <vt:lpstr>Official Definition</vt:lpstr>
      <vt:lpstr>Official Definition</vt:lpstr>
      <vt:lpstr>Why Visualization?</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Human - Computer Collaboration </vt:lpstr>
      <vt:lpstr>Can visualization actually make a difference?</vt:lpstr>
      <vt:lpstr>Does it really work?</vt:lpstr>
      <vt:lpstr>Does it really work?</vt:lpstr>
      <vt:lpstr>Does it really work?</vt:lpstr>
      <vt:lpstr>Does it really work?</vt:lpstr>
      <vt:lpstr>Let’s take a break! Stretch, go for a walk, be social   Be back here in 10 mins. </vt:lpstr>
      <vt:lpstr>Intro to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In-class Activity ic-01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and Course Overview</dc:title>
  <dc:creator>Cody Dunne</dc:creator>
  <cp:lastModifiedBy>Mosca, Ab</cp:lastModifiedBy>
  <cp:revision>158</cp:revision>
  <dcterms:modified xsi:type="dcterms:W3CDTF">2022-09-07T13:24:38Z</dcterms:modified>
</cp:coreProperties>
</file>